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2"/>
  </p:notesMasterIdLst>
  <p:sldIdLst>
    <p:sldId id="256" r:id="rId2"/>
    <p:sldId id="257" r:id="rId3"/>
    <p:sldId id="258" r:id="rId4"/>
    <p:sldId id="285" r:id="rId5"/>
    <p:sldId id="286" r:id="rId6"/>
    <p:sldId id="260" r:id="rId7"/>
    <p:sldId id="272" r:id="rId8"/>
    <p:sldId id="264" r:id="rId9"/>
    <p:sldId id="265" r:id="rId10"/>
    <p:sldId id="266" r:id="rId11"/>
    <p:sldId id="270" r:id="rId12"/>
    <p:sldId id="275" r:id="rId13"/>
    <p:sldId id="271" r:id="rId14"/>
    <p:sldId id="261" r:id="rId15"/>
    <p:sldId id="278" r:id="rId16"/>
    <p:sldId id="279" r:id="rId17"/>
    <p:sldId id="282" r:id="rId18"/>
    <p:sldId id="281" r:id="rId19"/>
    <p:sldId id="284" r:id="rId20"/>
    <p:sldId id="262"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97F4A-61FE-4766-9CE1-FDA15CEC18D3}"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3860DB92-CD37-4F4C-9009-7DD3EB3B3186}">
      <dgm:prSet/>
      <dgm:spPr/>
      <dgm:t>
        <a:bodyPr/>
        <a:lstStyle/>
        <a:p>
          <a:r>
            <a:rPr lang="nl-NL"/>
            <a:t>Saneren</a:t>
          </a:r>
          <a:endParaRPr lang="en-US"/>
        </a:p>
      </dgm:t>
    </dgm:pt>
    <dgm:pt modelId="{354397F8-A38F-4B36-8FB7-53E371199C06}" type="parTrans" cxnId="{70CB29A0-2B29-48CF-9D28-E4F1A8E0F2E6}">
      <dgm:prSet/>
      <dgm:spPr/>
      <dgm:t>
        <a:bodyPr/>
        <a:lstStyle/>
        <a:p>
          <a:endParaRPr lang="en-US"/>
        </a:p>
      </dgm:t>
    </dgm:pt>
    <dgm:pt modelId="{C318C40C-F6A8-48E2-832E-A5593F9A5918}" type="sibTrans" cxnId="{70CB29A0-2B29-48CF-9D28-E4F1A8E0F2E6}">
      <dgm:prSet/>
      <dgm:spPr/>
      <dgm:t>
        <a:bodyPr/>
        <a:lstStyle/>
        <a:p>
          <a:endParaRPr lang="en-US"/>
        </a:p>
      </dgm:t>
    </dgm:pt>
    <dgm:pt modelId="{6BFC88AA-C79E-45A5-A028-C97EC2D22FB0}">
      <dgm:prSet/>
      <dgm:spPr/>
      <dgm:t>
        <a:bodyPr/>
        <a:lstStyle/>
        <a:p>
          <a:r>
            <a:rPr lang="nl-NL"/>
            <a:t>Symptoombestrijding</a:t>
          </a:r>
          <a:endParaRPr lang="en-US"/>
        </a:p>
      </dgm:t>
    </dgm:pt>
    <dgm:pt modelId="{A61E95F2-A00A-4875-9E27-D898030F88B3}" type="parTrans" cxnId="{DF9DDEFC-C8CC-40C8-A5E4-74AFC6822E95}">
      <dgm:prSet/>
      <dgm:spPr/>
      <dgm:t>
        <a:bodyPr/>
        <a:lstStyle/>
        <a:p>
          <a:endParaRPr lang="en-US"/>
        </a:p>
      </dgm:t>
    </dgm:pt>
    <dgm:pt modelId="{060EEF93-E541-4A2D-8DA7-B458AF98DC13}" type="sibTrans" cxnId="{DF9DDEFC-C8CC-40C8-A5E4-74AFC6822E95}">
      <dgm:prSet/>
      <dgm:spPr/>
      <dgm:t>
        <a:bodyPr/>
        <a:lstStyle/>
        <a:p>
          <a:endParaRPr lang="en-US"/>
        </a:p>
      </dgm:t>
    </dgm:pt>
    <dgm:pt modelId="{A97F5481-61BD-45B6-873C-3278A04165DA}">
      <dgm:prSet/>
      <dgm:spPr/>
      <dgm:t>
        <a:bodyPr/>
        <a:lstStyle/>
        <a:p>
          <a:r>
            <a:rPr lang="nl-NL"/>
            <a:t>Allergie immunotherapie</a:t>
          </a:r>
          <a:endParaRPr lang="en-US"/>
        </a:p>
      </dgm:t>
    </dgm:pt>
    <dgm:pt modelId="{BBDBDE33-FD72-4D77-9E08-AD63CEE7183D}" type="parTrans" cxnId="{4071BD92-68EB-40BB-BFA2-475DEF9E16F0}">
      <dgm:prSet/>
      <dgm:spPr/>
      <dgm:t>
        <a:bodyPr/>
        <a:lstStyle/>
        <a:p>
          <a:endParaRPr lang="en-US"/>
        </a:p>
      </dgm:t>
    </dgm:pt>
    <dgm:pt modelId="{D4C5B5D7-B597-4200-B518-C9707719215D}" type="sibTrans" cxnId="{4071BD92-68EB-40BB-BFA2-475DEF9E16F0}">
      <dgm:prSet/>
      <dgm:spPr/>
      <dgm:t>
        <a:bodyPr/>
        <a:lstStyle/>
        <a:p>
          <a:endParaRPr lang="en-US"/>
        </a:p>
      </dgm:t>
    </dgm:pt>
    <dgm:pt modelId="{B0B446E3-08DF-47D5-AC18-C3999EC1ACC8}" type="pres">
      <dgm:prSet presAssocID="{B4597F4A-61FE-4766-9CE1-FDA15CEC18D3}" presName="linear" presStyleCnt="0">
        <dgm:presLayoutVars>
          <dgm:dir/>
          <dgm:animLvl val="lvl"/>
          <dgm:resizeHandles val="exact"/>
        </dgm:presLayoutVars>
      </dgm:prSet>
      <dgm:spPr/>
    </dgm:pt>
    <dgm:pt modelId="{AFA8145B-AB8D-4269-8058-D6CC5FB5FDD8}" type="pres">
      <dgm:prSet presAssocID="{3860DB92-CD37-4F4C-9009-7DD3EB3B3186}" presName="parentLin" presStyleCnt="0"/>
      <dgm:spPr/>
    </dgm:pt>
    <dgm:pt modelId="{EBDA29D8-0E71-4B0E-AA54-2F9ED81C5ECB}" type="pres">
      <dgm:prSet presAssocID="{3860DB92-CD37-4F4C-9009-7DD3EB3B3186}" presName="parentLeftMargin" presStyleLbl="node1" presStyleIdx="0" presStyleCnt="3"/>
      <dgm:spPr/>
    </dgm:pt>
    <dgm:pt modelId="{A40F38CF-4E66-4394-9514-6C0B4CD6A737}" type="pres">
      <dgm:prSet presAssocID="{3860DB92-CD37-4F4C-9009-7DD3EB3B3186}" presName="parentText" presStyleLbl="node1" presStyleIdx="0" presStyleCnt="3">
        <dgm:presLayoutVars>
          <dgm:chMax val="0"/>
          <dgm:bulletEnabled val="1"/>
        </dgm:presLayoutVars>
      </dgm:prSet>
      <dgm:spPr/>
    </dgm:pt>
    <dgm:pt modelId="{4FE08F5F-94EB-4CB6-ADD9-1BA782E78084}" type="pres">
      <dgm:prSet presAssocID="{3860DB92-CD37-4F4C-9009-7DD3EB3B3186}" presName="negativeSpace" presStyleCnt="0"/>
      <dgm:spPr/>
    </dgm:pt>
    <dgm:pt modelId="{F05B7802-BC93-4825-9821-E88CC2B3CE9E}" type="pres">
      <dgm:prSet presAssocID="{3860DB92-CD37-4F4C-9009-7DD3EB3B3186}" presName="childText" presStyleLbl="conFgAcc1" presStyleIdx="0" presStyleCnt="3">
        <dgm:presLayoutVars>
          <dgm:bulletEnabled val="1"/>
        </dgm:presLayoutVars>
      </dgm:prSet>
      <dgm:spPr/>
    </dgm:pt>
    <dgm:pt modelId="{A2C55744-4CE4-4433-9247-0ADD325192EF}" type="pres">
      <dgm:prSet presAssocID="{C318C40C-F6A8-48E2-832E-A5593F9A5918}" presName="spaceBetweenRectangles" presStyleCnt="0"/>
      <dgm:spPr/>
    </dgm:pt>
    <dgm:pt modelId="{0F03F06F-289F-4E6E-AEAD-96E793875DD2}" type="pres">
      <dgm:prSet presAssocID="{6BFC88AA-C79E-45A5-A028-C97EC2D22FB0}" presName="parentLin" presStyleCnt="0"/>
      <dgm:spPr/>
    </dgm:pt>
    <dgm:pt modelId="{534BD2D3-A955-4CEC-8E8A-690BCE0475C8}" type="pres">
      <dgm:prSet presAssocID="{6BFC88AA-C79E-45A5-A028-C97EC2D22FB0}" presName="parentLeftMargin" presStyleLbl="node1" presStyleIdx="0" presStyleCnt="3"/>
      <dgm:spPr/>
    </dgm:pt>
    <dgm:pt modelId="{2CEB05C8-7296-43CC-9AC0-6A1BD6B184DD}" type="pres">
      <dgm:prSet presAssocID="{6BFC88AA-C79E-45A5-A028-C97EC2D22FB0}" presName="parentText" presStyleLbl="node1" presStyleIdx="1" presStyleCnt="3">
        <dgm:presLayoutVars>
          <dgm:chMax val="0"/>
          <dgm:bulletEnabled val="1"/>
        </dgm:presLayoutVars>
      </dgm:prSet>
      <dgm:spPr/>
    </dgm:pt>
    <dgm:pt modelId="{BDC7A403-1665-4768-9987-470E5EC61099}" type="pres">
      <dgm:prSet presAssocID="{6BFC88AA-C79E-45A5-A028-C97EC2D22FB0}" presName="negativeSpace" presStyleCnt="0"/>
      <dgm:spPr/>
    </dgm:pt>
    <dgm:pt modelId="{C4BD086B-12B2-4999-B3E7-0FE0207BD33F}" type="pres">
      <dgm:prSet presAssocID="{6BFC88AA-C79E-45A5-A028-C97EC2D22FB0}" presName="childText" presStyleLbl="conFgAcc1" presStyleIdx="1" presStyleCnt="3">
        <dgm:presLayoutVars>
          <dgm:bulletEnabled val="1"/>
        </dgm:presLayoutVars>
      </dgm:prSet>
      <dgm:spPr/>
    </dgm:pt>
    <dgm:pt modelId="{61C1A3E5-1A59-4507-B794-9D155F693D56}" type="pres">
      <dgm:prSet presAssocID="{060EEF93-E541-4A2D-8DA7-B458AF98DC13}" presName="spaceBetweenRectangles" presStyleCnt="0"/>
      <dgm:spPr/>
    </dgm:pt>
    <dgm:pt modelId="{912D375A-EBA7-410F-9FA8-746F43A0D194}" type="pres">
      <dgm:prSet presAssocID="{A97F5481-61BD-45B6-873C-3278A04165DA}" presName="parentLin" presStyleCnt="0"/>
      <dgm:spPr/>
    </dgm:pt>
    <dgm:pt modelId="{95A00A6F-4B62-4654-9F04-950C25DC8D43}" type="pres">
      <dgm:prSet presAssocID="{A97F5481-61BD-45B6-873C-3278A04165DA}" presName="parentLeftMargin" presStyleLbl="node1" presStyleIdx="1" presStyleCnt="3"/>
      <dgm:spPr/>
    </dgm:pt>
    <dgm:pt modelId="{75DDC5B4-28AB-446E-910F-0F2198A4ACDA}" type="pres">
      <dgm:prSet presAssocID="{A97F5481-61BD-45B6-873C-3278A04165DA}" presName="parentText" presStyleLbl="node1" presStyleIdx="2" presStyleCnt="3">
        <dgm:presLayoutVars>
          <dgm:chMax val="0"/>
          <dgm:bulletEnabled val="1"/>
        </dgm:presLayoutVars>
      </dgm:prSet>
      <dgm:spPr/>
    </dgm:pt>
    <dgm:pt modelId="{D3276D7E-7CB1-4018-8566-0E099449314D}" type="pres">
      <dgm:prSet presAssocID="{A97F5481-61BD-45B6-873C-3278A04165DA}" presName="negativeSpace" presStyleCnt="0"/>
      <dgm:spPr/>
    </dgm:pt>
    <dgm:pt modelId="{B7A6F92D-2622-4B7B-A3B6-E488884EDAC6}" type="pres">
      <dgm:prSet presAssocID="{A97F5481-61BD-45B6-873C-3278A04165DA}" presName="childText" presStyleLbl="conFgAcc1" presStyleIdx="2" presStyleCnt="3">
        <dgm:presLayoutVars>
          <dgm:bulletEnabled val="1"/>
        </dgm:presLayoutVars>
      </dgm:prSet>
      <dgm:spPr/>
    </dgm:pt>
  </dgm:ptLst>
  <dgm:cxnLst>
    <dgm:cxn modelId="{8CBF7A02-12CE-4C07-BFC5-14F22806FF95}" type="presOf" srcId="{6BFC88AA-C79E-45A5-A028-C97EC2D22FB0}" destId="{2CEB05C8-7296-43CC-9AC0-6A1BD6B184DD}" srcOrd="1" destOrd="0" presId="urn:microsoft.com/office/officeart/2005/8/layout/list1"/>
    <dgm:cxn modelId="{3437F865-8C36-4DA9-9BFE-ABB8920093F4}" type="presOf" srcId="{A97F5481-61BD-45B6-873C-3278A04165DA}" destId="{95A00A6F-4B62-4654-9F04-950C25DC8D43}" srcOrd="0" destOrd="0" presId="urn:microsoft.com/office/officeart/2005/8/layout/list1"/>
    <dgm:cxn modelId="{78B66F49-C235-429E-A5DB-69062D2A6EF3}" type="presOf" srcId="{6BFC88AA-C79E-45A5-A028-C97EC2D22FB0}" destId="{534BD2D3-A955-4CEC-8E8A-690BCE0475C8}" srcOrd="0" destOrd="0" presId="urn:microsoft.com/office/officeart/2005/8/layout/list1"/>
    <dgm:cxn modelId="{5B813756-3DDD-4E7A-BD9E-EE52E6E8DCF8}" type="presOf" srcId="{3860DB92-CD37-4F4C-9009-7DD3EB3B3186}" destId="{EBDA29D8-0E71-4B0E-AA54-2F9ED81C5ECB}" srcOrd="0" destOrd="0" presId="urn:microsoft.com/office/officeart/2005/8/layout/list1"/>
    <dgm:cxn modelId="{2F3A1788-9188-4655-800D-33E384CAE6C1}" type="presOf" srcId="{B4597F4A-61FE-4766-9CE1-FDA15CEC18D3}" destId="{B0B446E3-08DF-47D5-AC18-C3999EC1ACC8}" srcOrd="0" destOrd="0" presId="urn:microsoft.com/office/officeart/2005/8/layout/list1"/>
    <dgm:cxn modelId="{4071BD92-68EB-40BB-BFA2-475DEF9E16F0}" srcId="{B4597F4A-61FE-4766-9CE1-FDA15CEC18D3}" destId="{A97F5481-61BD-45B6-873C-3278A04165DA}" srcOrd="2" destOrd="0" parTransId="{BBDBDE33-FD72-4D77-9E08-AD63CEE7183D}" sibTransId="{D4C5B5D7-B597-4200-B518-C9707719215D}"/>
    <dgm:cxn modelId="{A1A5449F-9703-4959-B645-40E9D18C7804}" type="presOf" srcId="{A97F5481-61BD-45B6-873C-3278A04165DA}" destId="{75DDC5B4-28AB-446E-910F-0F2198A4ACDA}" srcOrd="1" destOrd="0" presId="urn:microsoft.com/office/officeart/2005/8/layout/list1"/>
    <dgm:cxn modelId="{70CB29A0-2B29-48CF-9D28-E4F1A8E0F2E6}" srcId="{B4597F4A-61FE-4766-9CE1-FDA15CEC18D3}" destId="{3860DB92-CD37-4F4C-9009-7DD3EB3B3186}" srcOrd="0" destOrd="0" parTransId="{354397F8-A38F-4B36-8FB7-53E371199C06}" sibTransId="{C318C40C-F6A8-48E2-832E-A5593F9A5918}"/>
    <dgm:cxn modelId="{2688BDD3-39A3-4EE7-89DA-975810326EFF}" type="presOf" srcId="{3860DB92-CD37-4F4C-9009-7DD3EB3B3186}" destId="{A40F38CF-4E66-4394-9514-6C0B4CD6A737}" srcOrd="1" destOrd="0" presId="urn:microsoft.com/office/officeart/2005/8/layout/list1"/>
    <dgm:cxn modelId="{DF9DDEFC-C8CC-40C8-A5E4-74AFC6822E95}" srcId="{B4597F4A-61FE-4766-9CE1-FDA15CEC18D3}" destId="{6BFC88AA-C79E-45A5-A028-C97EC2D22FB0}" srcOrd="1" destOrd="0" parTransId="{A61E95F2-A00A-4875-9E27-D898030F88B3}" sibTransId="{060EEF93-E541-4A2D-8DA7-B458AF98DC13}"/>
    <dgm:cxn modelId="{F9A84D80-9ED3-4572-A05D-B9A9D5A8AD50}" type="presParOf" srcId="{B0B446E3-08DF-47D5-AC18-C3999EC1ACC8}" destId="{AFA8145B-AB8D-4269-8058-D6CC5FB5FDD8}" srcOrd="0" destOrd="0" presId="urn:microsoft.com/office/officeart/2005/8/layout/list1"/>
    <dgm:cxn modelId="{470F7088-6648-4D55-AFA7-B98848DA7879}" type="presParOf" srcId="{AFA8145B-AB8D-4269-8058-D6CC5FB5FDD8}" destId="{EBDA29D8-0E71-4B0E-AA54-2F9ED81C5ECB}" srcOrd="0" destOrd="0" presId="urn:microsoft.com/office/officeart/2005/8/layout/list1"/>
    <dgm:cxn modelId="{A90D8CDE-680A-4284-937E-4A96F421D47F}" type="presParOf" srcId="{AFA8145B-AB8D-4269-8058-D6CC5FB5FDD8}" destId="{A40F38CF-4E66-4394-9514-6C0B4CD6A737}" srcOrd="1" destOrd="0" presId="urn:microsoft.com/office/officeart/2005/8/layout/list1"/>
    <dgm:cxn modelId="{18F2543E-512F-4FC1-A100-E3563B00202E}" type="presParOf" srcId="{B0B446E3-08DF-47D5-AC18-C3999EC1ACC8}" destId="{4FE08F5F-94EB-4CB6-ADD9-1BA782E78084}" srcOrd="1" destOrd="0" presId="urn:microsoft.com/office/officeart/2005/8/layout/list1"/>
    <dgm:cxn modelId="{97C43CDC-A28B-4F7F-8318-48B650B03955}" type="presParOf" srcId="{B0B446E3-08DF-47D5-AC18-C3999EC1ACC8}" destId="{F05B7802-BC93-4825-9821-E88CC2B3CE9E}" srcOrd="2" destOrd="0" presId="urn:microsoft.com/office/officeart/2005/8/layout/list1"/>
    <dgm:cxn modelId="{BB6BF3DC-9413-4263-B53D-3978A30FCD63}" type="presParOf" srcId="{B0B446E3-08DF-47D5-AC18-C3999EC1ACC8}" destId="{A2C55744-4CE4-4433-9247-0ADD325192EF}" srcOrd="3" destOrd="0" presId="urn:microsoft.com/office/officeart/2005/8/layout/list1"/>
    <dgm:cxn modelId="{D395B886-75BD-486A-9ACB-9547A4E9FEAC}" type="presParOf" srcId="{B0B446E3-08DF-47D5-AC18-C3999EC1ACC8}" destId="{0F03F06F-289F-4E6E-AEAD-96E793875DD2}" srcOrd="4" destOrd="0" presId="urn:microsoft.com/office/officeart/2005/8/layout/list1"/>
    <dgm:cxn modelId="{9C8965E4-2E42-4760-805B-250656FEF456}" type="presParOf" srcId="{0F03F06F-289F-4E6E-AEAD-96E793875DD2}" destId="{534BD2D3-A955-4CEC-8E8A-690BCE0475C8}" srcOrd="0" destOrd="0" presId="urn:microsoft.com/office/officeart/2005/8/layout/list1"/>
    <dgm:cxn modelId="{469B0300-161E-4C59-BC67-A611E2262D6A}" type="presParOf" srcId="{0F03F06F-289F-4E6E-AEAD-96E793875DD2}" destId="{2CEB05C8-7296-43CC-9AC0-6A1BD6B184DD}" srcOrd="1" destOrd="0" presId="urn:microsoft.com/office/officeart/2005/8/layout/list1"/>
    <dgm:cxn modelId="{D4B5030F-9757-41C9-A449-BC2F05C21DCE}" type="presParOf" srcId="{B0B446E3-08DF-47D5-AC18-C3999EC1ACC8}" destId="{BDC7A403-1665-4768-9987-470E5EC61099}" srcOrd="5" destOrd="0" presId="urn:microsoft.com/office/officeart/2005/8/layout/list1"/>
    <dgm:cxn modelId="{4E2151D8-E185-4226-9431-ABECC8BA0E5A}" type="presParOf" srcId="{B0B446E3-08DF-47D5-AC18-C3999EC1ACC8}" destId="{C4BD086B-12B2-4999-B3E7-0FE0207BD33F}" srcOrd="6" destOrd="0" presId="urn:microsoft.com/office/officeart/2005/8/layout/list1"/>
    <dgm:cxn modelId="{24335CF9-2F42-42D2-8555-1F335ADC2F01}" type="presParOf" srcId="{B0B446E3-08DF-47D5-AC18-C3999EC1ACC8}" destId="{61C1A3E5-1A59-4507-B794-9D155F693D56}" srcOrd="7" destOrd="0" presId="urn:microsoft.com/office/officeart/2005/8/layout/list1"/>
    <dgm:cxn modelId="{C9724B0A-8FE9-46CC-9DE9-C617F3FBB292}" type="presParOf" srcId="{B0B446E3-08DF-47D5-AC18-C3999EC1ACC8}" destId="{912D375A-EBA7-410F-9FA8-746F43A0D194}" srcOrd="8" destOrd="0" presId="urn:microsoft.com/office/officeart/2005/8/layout/list1"/>
    <dgm:cxn modelId="{CA5A592B-EAE8-4C62-9E85-D0C73046E9B4}" type="presParOf" srcId="{912D375A-EBA7-410F-9FA8-746F43A0D194}" destId="{95A00A6F-4B62-4654-9F04-950C25DC8D43}" srcOrd="0" destOrd="0" presId="urn:microsoft.com/office/officeart/2005/8/layout/list1"/>
    <dgm:cxn modelId="{197E1621-C4F7-427A-AFA4-4229138F2E6E}" type="presParOf" srcId="{912D375A-EBA7-410F-9FA8-746F43A0D194}" destId="{75DDC5B4-28AB-446E-910F-0F2198A4ACDA}" srcOrd="1" destOrd="0" presId="urn:microsoft.com/office/officeart/2005/8/layout/list1"/>
    <dgm:cxn modelId="{3B9AD867-BC2F-4AB0-B4B6-ACB21FDC64C9}" type="presParOf" srcId="{B0B446E3-08DF-47D5-AC18-C3999EC1ACC8}" destId="{D3276D7E-7CB1-4018-8566-0E099449314D}" srcOrd="9" destOrd="0" presId="urn:microsoft.com/office/officeart/2005/8/layout/list1"/>
    <dgm:cxn modelId="{DC222FF7-9B58-411E-B861-4DA096A646F7}" type="presParOf" srcId="{B0B446E3-08DF-47D5-AC18-C3999EC1ACC8}" destId="{B7A6F92D-2622-4B7B-A3B6-E488884EDAC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B7802-BC93-4825-9821-E88CC2B3CE9E}">
      <dsp:nvSpPr>
        <dsp:cNvPr id="0" name=""/>
        <dsp:cNvSpPr/>
      </dsp:nvSpPr>
      <dsp:spPr>
        <a:xfrm>
          <a:off x="0" y="1098930"/>
          <a:ext cx="6900512" cy="831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0F38CF-4E66-4394-9514-6C0B4CD6A737}">
      <dsp:nvSpPr>
        <dsp:cNvPr id="0" name=""/>
        <dsp:cNvSpPr/>
      </dsp:nvSpPr>
      <dsp:spPr>
        <a:xfrm>
          <a:off x="345025" y="611850"/>
          <a:ext cx="4830358" cy="97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466850">
            <a:lnSpc>
              <a:spcPct val="90000"/>
            </a:lnSpc>
            <a:spcBef>
              <a:spcPct val="0"/>
            </a:spcBef>
            <a:spcAft>
              <a:spcPct val="35000"/>
            </a:spcAft>
            <a:buNone/>
          </a:pPr>
          <a:r>
            <a:rPr lang="nl-NL" sz="3300" kern="1200"/>
            <a:t>Saneren</a:t>
          </a:r>
          <a:endParaRPr lang="en-US" sz="3300" kern="1200"/>
        </a:p>
      </dsp:txBody>
      <dsp:txXfrm>
        <a:off x="392580" y="659405"/>
        <a:ext cx="4735248" cy="879050"/>
      </dsp:txXfrm>
    </dsp:sp>
    <dsp:sp modelId="{C4BD086B-12B2-4999-B3E7-0FE0207BD33F}">
      <dsp:nvSpPr>
        <dsp:cNvPr id="0" name=""/>
        <dsp:cNvSpPr/>
      </dsp:nvSpPr>
      <dsp:spPr>
        <a:xfrm>
          <a:off x="0" y="2595810"/>
          <a:ext cx="6900512" cy="8316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EB05C8-7296-43CC-9AC0-6A1BD6B184DD}">
      <dsp:nvSpPr>
        <dsp:cNvPr id="0" name=""/>
        <dsp:cNvSpPr/>
      </dsp:nvSpPr>
      <dsp:spPr>
        <a:xfrm>
          <a:off x="345025" y="2108730"/>
          <a:ext cx="4830358" cy="9741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466850">
            <a:lnSpc>
              <a:spcPct val="90000"/>
            </a:lnSpc>
            <a:spcBef>
              <a:spcPct val="0"/>
            </a:spcBef>
            <a:spcAft>
              <a:spcPct val="35000"/>
            </a:spcAft>
            <a:buNone/>
          </a:pPr>
          <a:r>
            <a:rPr lang="nl-NL" sz="3300" kern="1200"/>
            <a:t>Symptoombestrijding</a:t>
          </a:r>
          <a:endParaRPr lang="en-US" sz="3300" kern="1200"/>
        </a:p>
      </dsp:txBody>
      <dsp:txXfrm>
        <a:off x="392580" y="2156285"/>
        <a:ext cx="4735248" cy="879050"/>
      </dsp:txXfrm>
    </dsp:sp>
    <dsp:sp modelId="{B7A6F92D-2622-4B7B-A3B6-E488884EDAC6}">
      <dsp:nvSpPr>
        <dsp:cNvPr id="0" name=""/>
        <dsp:cNvSpPr/>
      </dsp:nvSpPr>
      <dsp:spPr>
        <a:xfrm>
          <a:off x="0" y="4092690"/>
          <a:ext cx="6900512" cy="8316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DC5B4-28AB-446E-910F-0F2198A4ACDA}">
      <dsp:nvSpPr>
        <dsp:cNvPr id="0" name=""/>
        <dsp:cNvSpPr/>
      </dsp:nvSpPr>
      <dsp:spPr>
        <a:xfrm>
          <a:off x="345025" y="3605610"/>
          <a:ext cx="4830358" cy="974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466850">
            <a:lnSpc>
              <a:spcPct val="90000"/>
            </a:lnSpc>
            <a:spcBef>
              <a:spcPct val="0"/>
            </a:spcBef>
            <a:spcAft>
              <a:spcPct val="35000"/>
            </a:spcAft>
            <a:buNone/>
          </a:pPr>
          <a:r>
            <a:rPr lang="nl-NL" sz="3300" kern="1200"/>
            <a:t>Allergie immunotherapie</a:t>
          </a:r>
          <a:endParaRPr lang="en-US" sz="3300" kern="1200"/>
        </a:p>
      </dsp:txBody>
      <dsp:txXfrm>
        <a:off x="392580" y="3653165"/>
        <a:ext cx="4735248"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436A4-2A91-41B2-A7C5-4ED0EF725FB1}" type="datetimeFigureOut">
              <a:rPr lang="nl-NL" smtClean="0"/>
              <a:t>28-1-2021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C148C-C34A-4F19-8C3D-4E1C923E3200}" type="slidenum">
              <a:rPr lang="nl-NL" smtClean="0"/>
              <a:t>‹nr.›</a:t>
            </a:fld>
            <a:endParaRPr lang="nl-NL"/>
          </a:p>
        </p:txBody>
      </p:sp>
    </p:spTree>
    <p:extLst>
      <p:ext uri="{BB962C8B-B14F-4D97-AF65-F5344CB8AC3E}">
        <p14:creationId xmlns:p14="http://schemas.microsoft.com/office/powerpoint/2010/main" val="251256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Skin Prick Test</a:t>
            </a:r>
          </a:p>
          <a:p>
            <a:r>
              <a:rPr lang="nl-NL" dirty="0"/>
              <a:t>Bij deze huidpriktest wordt een druppel vloeistof op de huid van je onderarm gelegd die een allergeen bevat, bijvoorbeeld graspollen of huisstofmijt of van bepaalde voedingsmiddelen. Met een klein naaldje wordt een heel klein beetje vloeistof door de huid geprikt. Na een paar minuten kan er een bultje ontstaan en de huid kan jeuken en rood worden. Met de huidpriktest heb je al na 15 minuten zichtbaar bewijs waar je allergisch voor bent. Let op, een negatieve uitslag van de test hoeft niet altijd te betekenen dat er geen sprake is van allergie.</a:t>
            </a:r>
          </a:p>
          <a:p>
            <a:endParaRPr lang="nl-NL" dirty="0"/>
          </a:p>
        </p:txBody>
      </p:sp>
      <p:sp>
        <p:nvSpPr>
          <p:cNvPr id="4" name="Tijdelijke aanduiding voor dianummer 3"/>
          <p:cNvSpPr>
            <a:spLocks noGrp="1"/>
          </p:cNvSpPr>
          <p:nvPr>
            <p:ph type="sldNum" sz="quarter" idx="5"/>
          </p:nvPr>
        </p:nvSpPr>
        <p:spPr/>
        <p:txBody>
          <a:bodyPr/>
          <a:lstStyle/>
          <a:p>
            <a:fld id="{CE4C148C-C34A-4F19-8C3D-4E1C923E3200}" type="slidenum">
              <a:rPr lang="nl-NL" smtClean="0"/>
              <a:t>5</a:t>
            </a:fld>
            <a:endParaRPr lang="nl-NL"/>
          </a:p>
        </p:txBody>
      </p:sp>
    </p:spTree>
    <p:extLst>
      <p:ext uri="{BB962C8B-B14F-4D97-AF65-F5344CB8AC3E}">
        <p14:creationId xmlns:p14="http://schemas.microsoft.com/office/powerpoint/2010/main" val="1933797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uitslag wordt vergeleken met 2 controleprikken:</a:t>
            </a:r>
          </a:p>
          <a:p>
            <a:r>
              <a:rPr lang="nl-NL" dirty="0"/>
              <a:t>met alleen de oplosvloeistof van het allergeen zonder het allergeen: de negatieve controle;</a:t>
            </a:r>
          </a:p>
          <a:p>
            <a:r>
              <a:rPr lang="nl-NL" dirty="0"/>
              <a:t>met een histamineoplossing: de positieve controle. </a:t>
            </a:r>
          </a:p>
        </p:txBody>
      </p:sp>
      <p:sp>
        <p:nvSpPr>
          <p:cNvPr id="4" name="Tijdelijke aanduiding voor dianummer 3"/>
          <p:cNvSpPr>
            <a:spLocks noGrp="1"/>
          </p:cNvSpPr>
          <p:nvPr>
            <p:ph type="sldNum" sz="quarter" idx="5"/>
          </p:nvPr>
        </p:nvSpPr>
        <p:spPr/>
        <p:txBody>
          <a:bodyPr/>
          <a:lstStyle/>
          <a:p>
            <a:fld id="{CE4C148C-C34A-4F19-8C3D-4E1C923E3200}" type="slidenum">
              <a:rPr lang="nl-NL" smtClean="0"/>
              <a:t>6</a:t>
            </a:fld>
            <a:endParaRPr lang="nl-NL"/>
          </a:p>
        </p:txBody>
      </p:sp>
    </p:spTree>
    <p:extLst>
      <p:ext uri="{BB962C8B-B14F-4D97-AF65-F5344CB8AC3E}">
        <p14:creationId xmlns:p14="http://schemas.microsoft.com/office/powerpoint/2010/main" val="257446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Saneren, ofwel: het vermijden van allergenen</a:t>
            </a:r>
          </a:p>
          <a:p>
            <a:r>
              <a:rPr lang="nl-NL" dirty="0"/>
              <a:t>Symptoombestrijding: deze behandeling geeft vaak snel verlichting van de klachten</a:t>
            </a:r>
          </a:p>
          <a:p>
            <a:r>
              <a:rPr lang="nl-NL" dirty="0"/>
              <a:t>Allergie immunotherapie: een behandeling die zich richt op de oorzaak van je allergie</a:t>
            </a:r>
          </a:p>
          <a:p>
            <a:endParaRPr lang="nl-NL" dirty="0"/>
          </a:p>
        </p:txBody>
      </p:sp>
      <p:sp>
        <p:nvSpPr>
          <p:cNvPr id="4" name="Tijdelijke aanduiding voor dianummer 3"/>
          <p:cNvSpPr>
            <a:spLocks noGrp="1"/>
          </p:cNvSpPr>
          <p:nvPr>
            <p:ph type="sldNum" sz="quarter" idx="5"/>
          </p:nvPr>
        </p:nvSpPr>
        <p:spPr/>
        <p:txBody>
          <a:bodyPr/>
          <a:lstStyle/>
          <a:p>
            <a:fld id="{CE4C148C-C34A-4F19-8C3D-4E1C923E3200}" type="slidenum">
              <a:rPr lang="nl-NL" smtClean="0"/>
              <a:t>17</a:t>
            </a:fld>
            <a:endParaRPr lang="nl-NL"/>
          </a:p>
        </p:txBody>
      </p:sp>
    </p:spTree>
    <p:extLst>
      <p:ext uri="{BB962C8B-B14F-4D97-AF65-F5344CB8AC3E}">
        <p14:creationId xmlns:p14="http://schemas.microsoft.com/office/powerpoint/2010/main" val="671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A14EB-9A7B-4664-B3FC-B13DF25F2C1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2FDB2AD-8D97-421A-99AD-CA52D7139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89DC7F9-E7BE-4338-B807-7B24DD08B53D}"/>
              </a:ext>
            </a:extLst>
          </p:cNvPr>
          <p:cNvSpPr>
            <a:spLocks noGrp="1"/>
          </p:cNvSpPr>
          <p:nvPr>
            <p:ph type="dt" sz="half" idx="10"/>
          </p:nvPr>
        </p:nvSpPr>
        <p:spPr/>
        <p:txBody>
          <a:bodyPr/>
          <a:lstStyle/>
          <a:p>
            <a:fld id="{76969C88-B244-455D-A017-012B25B1ACDD}" type="datetimeFigureOut">
              <a:rPr lang="en-US" smtClean="0"/>
              <a:pPr/>
              <a:t>1/28/2021</a:t>
            </a:fld>
            <a:endParaRPr lang="en-US"/>
          </a:p>
        </p:txBody>
      </p:sp>
      <p:sp>
        <p:nvSpPr>
          <p:cNvPr id="5" name="Tijdelijke aanduiding voor voettekst 4">
            <a:extLst>
              <a:ext uri="{FF2B5EF4-FFF2-40B4-BE49-F238E27FC236}">
                <a16:creationId xmlns:a16="http://schemas.microsoft.com/office/drawing/2014/main" id="{9DC2E55F-C69B-49F8-9D68-9EC4920BB2C0}"/>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CEFB6C7-5788-4C56-B0BE-B21D45E0FBE9}"/>
              </a:ext>
            </a:extLst>
          </p:cNvPr>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97137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9CE26-DB06-497F-A385-E16E0BCEE22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56E9D24-9B2C-4852-92EC-78DD2E9912C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BD37604-E6EC-4109-8A6D-066F988EE838}"/>
              </a:ext>
            </a:extLst>
          </p:cNvPr>
          <p:cNvSpPr>
            <a:spLocks noGrp="1"/>
          </p:cNvSpPr>
          <p:nvPr>
            <p:ph type="dt" sz="half" idx="10"/>
          </p:nvPr>
        </p:nvSpPr>
        <p:spPr/>
        <p:txBody>
          <a:bodyPr/>
          <a:lstStyle/>
          <a:p>
            <a:fld id="{76969C88-B244-455D-A017-012B25B1ACDD}" type="datetimeFigureOut">
              <a:rPr lang="en-US" smtClean="0"/>
              <a:pPr/>
              <a:t>1/28/2021</a:t>
            </a:fld>
            <a:endParaRPr lang="en-US"/>
          </a:p>
        </p:txBody>
      </p:sp>
      <p:sp>
        <p:nvSpPr>
          <p:cNvPr id="5" name="Tijdelijke aanduiding voor voettekst 4">
            <a:extLst>
              <a:ext uri="{FF2B5EF4-FFF2-40B4-BE49-F238E27FC236}">
                <a16:creationId xmlns:a16="http://schemas.microsoft.com/office/drawing/2014/main" id="{3517E1EB-BC90-46D1-A981-D0229A9E390C}"/>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56B7EF70-88AC-4BB0-AD2D-6E3ED37F1B5F}"/>
              </a:ext>
            </a:extLst>
          </p:cNvPr>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53763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55932BF-5C0B-4960-B5E3-E48A052EC6B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82BB411-6A55-45B4-93EA-B0476179EEF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D99B013-29B8-40F8-976E-40AED6A0C7B5}"/>
              </a:ext>
            </a:extLst>
          </p:cNvPr>
          <p:cNvSpPr>
            <a:spLocks noGrp="1"/>
          </p:cNvSpPr>
          <p:nvPr>
            <p:ph type="dt" sz="half" idx="10"/>
          </p:nvPr>
        </p:nvSpPr>
        <p:spPr/>
        <p:txBody>
          <a:bodyPr/>
          <a:lstStyle/>
          <a:p>
            <a:fld id="{76969C88-B244-455D-A017-012B25B1ACDD}" type="datetimeFigureOut">
              <a:rPr lang="en-US" smtClean="0"/>
              <a:pPr/>
              <a:t>1/28/2021</a:t>
            </a:fld>
            <a:endParaRPr lang="en-US"/>
          </a:p>
        </p:txBody>
      </p:sp>
      <p:sp>
        <p:nvSpPr>
          <p:cNvPr id="5" name="Tijdelijke aanduiding voor voettekst 4">
            <a:extLst>
              <a:ext uri="{FF2B5EF4-FFF2-40B4-BE49-F238E27FC236}">
                <a16:creationId xmlns:a16="http://schemas.microsoft.com/office/drawing/2014/main" id="{0FEBFDEB-2BF3-4511-8E3D-16B13CC75E0B}"/>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C5325DDF-D16A-423A-9AFA-0D89D3FE2EE3}"/>
              </a:ext>
            </a:extLst>
          </p:cNvPr>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44204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F26E0-9E83-41B0-A11E-2AD11819E72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95BBC63-82C3-4BB3-8E8D-84CB4EF6CC8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238D37-1405-4014-9312-E02EA1526B5B}"/>
              </a:ext>
            </a:extLst>
          </p:cNvPr>
          <p:cNvSpPr>
            <a:spLocks noGrp="1"/>
          </p:cNvSpPr>
          <p:nvPr>
            <p:ph type="dt" sz="half" idx="10"/>
          </p:nvPr>
        </p:nvSpPr>
        <p:spPr/>
        <p:txBody>
          <a:bodyPr/>
          <a:lstStyle/>
          <a:p>
            <a:fld id="{76969C88-B244-455D-A017-012B25B1ACDD}" type="datetimeFigureOut">
              <a:rPr lang="en-US" smtClean="0"/>
              <a:pPr/>
              <a:t>1/28/2021</a:t>
            </a:fld>
            <a:endParaRPr lang="en-US"/>
          </a:p>
        </p:txBody>
      </p:sp>
      <p:sp>
        <p:nvSpPr>
          <p:cNvPr id="5" name="Tijdelijke aanduiding voor voettekst 4">
            <a:extLst>
              <a:ext uri="{FF2B5EF4-FFF2-40B4-BE49-F238E27FC236}">
                <a16:creationId xmlns:a16="http://schemas.microsoft.com/office/drawing/2014/main" id="{73E3147E-AD69-4B04-98EC-D6B421226F1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87D5E213-A950-4CB5-A028-1BC51142D9F7}"/>
              </a:ext>
            </a:extLst>
          </p:cNvPr>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179588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907A7-C171-48C7-BF52-05E78D0033C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0D8EF42-DBB5-4629-A2ED-C51ABDCEFA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30AC2D9-1696-4676-A64D-9639024B5D1B}"/>
              </a:ext>
            </a:extLst>
          </p:cNvPr>
          <p:cNvSpPr>
            <a:spLocks noGrp="1"/>
          </p:cNvSpPr>
          <p:nvPr>
            <p:ph type="dt" sz="half" idx="10"/>
          </p:nvPr>
        </p:nvSpPr>
        <p:spPr/>
        <p:txBody>
          <a:bodyPr/>
          <a:lstStyle/>
          <a:p>
            <a:fld id="{76969C88-B244-455D-A017-012B25B1ACDD}" type="datetimeFigureOut">
              <a:rPr lang="en-US" smtClean="0"/>
              <a:pPr/>
              <a:t>1/28/2021</a:t>
            </a:fld>
            <a:endParaRPr lang="en-US"/>
          </a:p>
        </p:txBody>
      </p:sp>
      <p:sp>
        <p:nvSpPr>
          <p:cNvPr id="5" name="Tijdelijke aanduiding voor voettekst 4">
            <a:extLst>
              <a:ext uri="{FF2B5EF4-FFF2-40B4-BE49-F238E27FC236}">
                <a16:creationId xmlns:a16="http://schemas.microsoft.com/office/drawing/2014/main" id="{ED7FCE91-B247-4E12-8635-91A7AB43583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9D5D9999-F1F6-4FEC-8D40-FCEFB60619BC}"/>
              </a:ext>
            </a:extLst>
          </p:cNvPr>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244636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68D00-F6B2-45C7-9AD8-3A885F0FA06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C0A9290-08E5-40EC-904D-1F260EDD655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42483B1-6A61-4626-959C-BE469899C3D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952440-80AD-4C58-A2ED-CE0FF2779487}"/>
              </a:ext>
            </a:extLst>
          </p:cNvPr>
          <p:cNvSpPr>
            <a:spLocks noGrp="1"/>
          </p:cNvSpPr>
          <p:nvPr>
            <p:ph type="dt" sz="half" idx="10"/>
          </p:nvPr>
        </p:nvSpPr>
        <p:spPr/>
        <p:txBody>
          <a:bodyPr/>
          <a:lstStyle/>
          <a:p>
            <a:fld id="{76969C88-B244-455D-A017-012B25B1ACDD}" type="datetimeFigureOut">
              <a:rPr lang="en-US" smtClean="0"/>
              <a:pPr/>
              <a:t>1/28/2021</a:t>
            </a:fld>
            <a:endParaRPr lang="en-US"/>
          </a:p>
        </p:txBody>
      </p:sp>
      <p:sp>
        <p:nvSpPr>
          <p:cNvPr id="6" name="Tijdelijke aanduiding voor voettekst 5">
            <a:extLst>
              <a:ext uri="{FF2B5EF4-FFF2-40B4-BE49-F238E27FC236}">
                <a16:creationId xmlns:a16="http://schemas.microsoft.com/office/drawing/2014/main" id="{BD638E20-8E74-4C4E-A7E4-D71F1444B4BB}"/>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C4C15B7B-C870-45D2-BCE0-7205EFA13BCC}"/>
              </a:ext>
            </a:extLst>
          </p:cNvPr>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237226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2C503-3E3C-410E-8071-C4DF93B8FB3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CE73ED2-18CB-4A15-A303-918042094D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B776AD6-F6DC-4B30-8825-9CC14C1AF7A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00FBC21-2B7C-4146-AA74-28DDCF44D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A97C944-AF7F-4EB7-B1CC-66DEF8BEECF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F03B9C2-18AE-4F74-BE90-C9F3E83996DB}"/>
              </a:ext>
            </a:extLst>
          </p:cNvPr>
          <p:cNvSpPr>
            <a:spLocks noGrp="1"/>
          </p:cNvSpPr>
          <p:nvPr>
            <p:ph type="dt" sz="half" idx="10"/>
          </p:nvPr>
        </p:nvSpPr>
        <p:spPr/>
        <p:txBody>
          <a:bodyPr/>
          <a:lstStyle/>
          <a:p>
            <a:fld id="{76969C88-B244-455D-A017-012B25B1ACDD}" type="datetimeFigureOut">
              <a:rPr lang="en-US" smtClean="0"/>
              <a:pPr/>
              <a:t>1/28/2021</a:t>
            </a:fld>
            <a:endParaRPr lang="en-US"/>
          </a:p>
        </p:txBody>
      </p:sp>
      <p:sp>
        <p:nvSpPr>
          <p:cNvPr id="8" name="Tijdelijke aanduiding voor voettekst 7">
            <a:extLst>
              <a:ext uri="{FF2B5EF4-FFF2-40B4-BE49-F238E27FC236}">
                <a16:creationId xmlns:a16="http://schemas.microsoft.com/office/drawing/2014/main" id="{F3BA5A15-08A6-4EC8-BA57-DACDA2617B66}"/>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596A935C-17A1-450B-9C64-34E4D27D6E0E}"/>
              </a:ext>
            </a:extLst>
          </p:cNvPr>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57828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154E4-6A20-4EBC-8065-B7283F99DB2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6053EF4-3634-463A-A036-22B58899BBB0}"/>
              </a:ext>
            </a:extLst>
          </p:cNvPr>
          <p:cNvSpPr>
            <a:spLocks noGrp="1"/>
          </p:cNvSpPr>
          <p:nvPr>
            <p:ph type="dt" sz="half" idx="10"/>
          </p:nvPr>
        </p:nvSpPr>
        <p:spPr/>
        <p:txBody>
          <a:bodyPr/>
          <a:lstStyle/>
          <a:p>
            <a:fld id="{76969C88-B244-455D-A017-012B25B1ACDD}" type="datetimeFigureOut">
              <a:rPr lang="en-US" smtClean="0"/>
              <a:pPr/>
              <a:t>1/28/2021</a:t>
            </a:fld>
            <a:endParaRPr lang="en-US"/>
          </a:p>
        </p:txBody>
      </p:sp>
      <p:sp>
        <p:nvSpPr>
          <p:cNvPr id="4" name="Tijdelijke aanduiding voor voettekst 3">
            <a:extLst>
              <a:ext uri="{FF2B5EF4-FFF2-40B4-BE49-F238E27FC236}">
                <a16:creationId xmlns:a16="http://schemas.microsoft.com/office/drawing/2014/main" id="{8EC55053-A497-4485-9F31-1EA09244B6B7}"/>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5429CE48-EC17-45FD-84FC-EEB9EC0C834B}"/>
              </a:ext>
            </a:extLst>
          </p:cNvPr>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107324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1EB09F0-DD4D-4EDA-ACFA-BCBE55AFCDF3}"/>
              </a:ext>
            </a:extLst>
          </p:cNvPr>
          <p:cNvSpPr>
            <a:spLocks noGrp="1"/>
          </p:cNvSpPr>
          <p:nvPr>
            <p:ph type="dt" sz="half" idx="10"/>
          </p:nvPr>
        </p:nvSpPr>
        <p:spPr/>
        <p:txBody>
          <a:bodyPr/>
          <a:lstStyle/>
          <a:p>
            <a:fld id="{76969C88-B244-455D-A017-012B25B1ACDD}" type="datetimeFigureOut">
              <a:rPr lang="en-US" smtClean="0"/>
              <a:pPr/>
              <a:t>1/28/2021</a:t>
            </a:fld>
            <a:endParaRPr lang="en-US"/>
          </a:p>
        </p:txBody>
      </p:sp>
      <p:sp>
        <p:nvSpPr>
          <p:cNvPr id="3" name="Tijdelijke aanduiding voor voettekst 2">
            <a:extLst>
              <a:ext uri="{FF2B5EF4-FFF2-40B4-BE49-F238E27FC236}">
                <a16:creationId xmlns:a16="http://schemas.microsoft.com/office/drawing/2014/main" id="{3E90FBE8-9D56-4F08-9BD4-04A845476278}"/>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0418EED4-ADBC-424F-A965-FDB015CCE55F}"/>
              </a:ext>
            </a:extLst>
          </p:cNvPr>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175344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6B9F3A-F2D1-439C-8933-66410CB2C25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B5CFC1C-8C60-4CA4-92A0-D0C009C38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6E91B75-C60B-4A6F-94E9-A38A13A87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9040A8D-EBAC-452E-9A7A-BEB213044F32}"/>
              </a:ext>
            </a:extLst>
          </p:cNvPr>
          <p:cNvSpPr>
            <a:spLocks noGrp="1"/>
          </p:cNvSpPr>
          <p:nvPr>
            <p:ph type="dt" sz="half" idx="10"/>
          </p:nvPr>
        </p:nvSpPr>
        <p:spPr/>
        <p:txBody>
          <a:bodyPr/>
          <a:lstStyle/>
          <a:p>
            <a:fld id="{76969C88-B244-455D-A017-012B25B1ACDD}" type="datetimeFigureOut">
              <a:rPr lang="en-US" smtClean="0"/>
              <a:pPr/>
              <a:t>1/28/2021</a:t>
            </a:fld>
            <a:endParaRPr lang="en-US"/>
          </a:p>
        </p:txBody>
      </p:sp>
      <p:sp>
        <p:nvSpPr>
          <p:cNvPr id="6" name="Tijdelijke aanduiding voor voettekst 5">
            <a:extLst>
              <a:ext uri="{FF2B5EF4-FFF2-40B4-BE49-F238E27FC236}">
                <a16:creationId xmlns:a16="http://schemas.microsoft.com/office/drawing/2014/main" id="{99C7AAE0-35FB-4730-AD03-140614C86DAE}"/>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5A34F597-27D4-483A-945B-D2765174471F}"/>
              </a:ext>
            </a:extLst>
          </p:cNvPr>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31930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5A3C7-A81A-4327-AEAB-EFE41560AEE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92A6FE1-5D51-44BA-A0FD-475D9785A2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7336BA4-334A-4EC0-8829-B139C7C2C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33701D3-5CA6-44D8-9716-2B0DFD692B7D}"/>
              </a:ext>
            </a:extLst>
          </p:cNvPr>
          <p:cNvSpPr>
            <a:spLocks noGrp="1"/>
          </p:cNvSpPr>
          <p:nvPr>
            <p:ph type="dt" sz="half" idx="10"/>
          </p:nvPr>
        </p:nvSpPr>
        <p:spPr/>
        <p:txBody>
          <a:bodyPr/>
          <a:lstStyle/>
          <a:p>
            <a:fld id="{76969C88-B244-455D-A017-012B25B1ACDD}" type="datetimeFigureOut">
              <a:rPr lang="en-US" smtClean="0"/>
              <a:pPr/>
              <a:t>1/28/2021</a:t>
            </a:fld>
            <a:endParaRPr lang="en-US"/>
          </a:p>
        </p:txBody>
      </p:sp>
      <p:sp>
        <p:nvSpPr>
          <p:cNvPr id="6" name="Tijdelijke aanduiding voor voettekst 5">
            <a:extLst>
              <a:ext uri="{FF2B5EF4-FFF2-40B4-BE49-F238E27FC236}">
                <a16:creationId xmlns:a16="http://schemas.microsoft.com/office/drawing/2014/main" id="{4E60A9D6-DD8B-4D80-91AF-BAB3F0A2801F}"/>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BF9C4DBA-1F8F-4901-8C23-03DC39357A6E}"/>
              </a:ext>
            </a:extLst>
          </p:cNvPr>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416074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688E851-1C5D-48F9-9782-6B21B6A31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B52305F-4396-4207-9EC1-62B45DAE7D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A8D726A-8A04-4168-A0F3-540B505F91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69C88-B244-455D-A017-012B25B1ACDD}" type="datetimeFigureOut">
              <a:rPr lang="en-US" smtClean="0"/>
              <a:pPr/>
              <a:t>1/28/2021</a:t>
            </a:fld>
            <a:endParaRPr lang="en-US"/>
          </a:p>
        </p:txBody>
      </p:sp>
      <p:sp>
        <p:nvSpPr>
          <p:cNvPr id="5" name="Tijdelijke aanduiding voor voettekst 4">
            <a:extLst>
              <a:ext uri="{FF2B5EF4-FFF2-40B4-BE49-F238E27FC236}">
                <a16:creationId xmlns:a16="http://schemas.microsoft.com/office/drawing/2014/main" id="{631D045F-0929-405C-AFF9-B33601DF70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0BA529D2-AE76-40BE-9B3D-1C3D2CB59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E569E-9B7C-4CB9-AB80-C0841F922CFF}" type="slidenum">
              <a:rPr lang="en-US" smtClean="0"/>
              <a:pPr/>
              <a:t>‹nr.›</a:t>
            </a:fld>
            <a:endParaRPr lang="en-US"/>
          </a:p>
        </p:txBody>
      </p:sp>
    </p:spTree>
    <p:extLst>
      <p:ext uri="{BB962C8B-B14F-4D97-AF65-F5344CB8AC3E}">
        <p14:creationId xmlns:p14="http://schemas.microsoft.com/office/powerpoint/2010/main" val="30106527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llergievoorlichting.nl/allergische-reacties"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llesoverallergie.nl/algemeen/allergie-test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pcJvby09COs?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CE45-C899-4557-98CB-E4634630E4F0}"/>
              </a:ext>
            </a:extLst>
          </p:cNvPr>
          <p:cNvSpPr>
            <a:spLocks noGrp="1"/>
          </p:cNvSpPr>
          <p:nvPr>
            <p:ph type="ctrTitle"/>
          </p:nvPr>
        </p:nvSpPr>
        <p:spPr>
          <a:xfrm>
            <a:off x="7464614" y="1783959"/>
            <a:ext cx="4087306" cy="2889114"/>
          </a:xfrm>
        </p:spPr>
        <p:txBody>
          <a:bodyPr anchor="b">
            <a:normAutofit/>
          </a:bodyPr>
          <a:lstStyle/>
          <a:p>
            <a:pPr algn="l"/>
            <a:r>
              <a:rPr lang="nl-NL" sz="5400"/>
              <a:t>Allergietesten</a:t>
            </a:r>
            <a:endParaRPr lang="nl-NL" sz="5400" dirty="0"/>
          </a:p>
        </p:txBody>
      </p:sp>
      <p:sp>
        <p:nvSpPr>
          <p:cNvPr id="3" name="Ondertitel 2">
            <a:extLst>
              <a:ext uri="{FF2B5EF4-FFF2-40B4-BE49-F238E27FC236}">
                <a16:creationId xmlns:a16="http://schemas.microsoft.com/office/drawing/2014/main" id="{6EDC2E0C-BDB8-4B17-9071-F12D606936D3}"/>
              </a:ext>
            </a:extLst>
          </p:cNvPr>
          <p:cNvSpPr>
            <a:spLocks noGrp="1"/>
          </p:cNvSpPr>
          <p:nvPr>
            <p:ph type="subTitle" idx="1"/>
          </p:nvPr>
        </p:nvSpPr>
        <p:spPr>
          <a:xfrm>
            <a:off x="7464612" y="4750893"/>
            <a:ext cx="4087305" cy="1147863"/>
          </a:xfrm>
        </p:spPr>
        <p:txBody>
          <a:bodyPr anchor="t">
            <a:normAutofit/>
          </a:bodyPr>
          <a:lstStyle/>
          <a:p>
            <a:pPr algn="l"/>
            <a:r>
              <a:rPr lang="nl-NL" sz="2000" dirty="0"/>
              <a:t>MTH 27-01-2021</a:t>
            </a:r>
          </a:p>
          <a:p>
            <a:pPr algn="l"/>
            <a:endParaRPr lang="nl-NL" sz="2000" dirty="0"/>
          </a:p>
        </p:txBody>
      </p:sp>
      <p:sp>
        <p:nvSpPr>
          <p:cNvPr id="20"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F889BA2C-6F5F-4E6C-883F-67CD598F1D5C}"/>
              </a:ext>
            </a:extLst>
          </p:cNvPr>
          <p:cNvPicPr>
            <a:picLocks noChangeAspect="1"/>
          </p:cNvPicPr>
          <p:nvPr/>
        </p:nvPicPr>
        <p:blipFill rotWithShape="1">
          <a:blip r:embed="rId2"/>
          <a:srcRect l="4760" r="2682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7893382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7320B6-6C19-44DE-91DC-C25246AA6072}"/>
              </a:ext>
            </a:extLst>
          </p:cNvPr>
          <p:cNvSpPr>
            <a:spLocks noGrp="1"/>
          </p:cNvSpPr>
          <p:nvPr>
            <p:ph type="title"/>
          </p:nvPr>
        </p:nvSpPr>
        <p:spPr>
          <a:xfrm>
            <a:off x="838200" y="365760"/>
            <a:ext cx="10515600" cy="1325563"/>
          </a:xfrm>
        </p:spPr>
        <p:txBody>
          <a:bodyPr>
            <a:normAutofit/>
          </a:bodyPr>
          <a:lstStyle/>
          <a:p>
            <a:r>
              <a:rPr lang="nl-NL" dirty="0">
                <a:solidFill>
                  <a:schemeClr val="bg1"/>
                </a:solidFill>
              </a:rPr>
              <a:t>Allergietesten: provocatietest</a:t>
            </a:r>
          </a:p>
        </p:txBody>
      </p:sp>
      <p:pic>
        <p:nvPicPr>
          <p:cNvPr id="4" name="Afbeelding 3">
            <a:extLst>
              <a:ext uri="{FF2B5EF4-FFF2-40B4-BE49-F238E27FC236}">
                <a16:creationId xmlns:a16="http://schemas.microsoft.com/office/drawing/2014/main" id="{0E91DDAE-5E4D-40ED-A4E1-45F4D595175E}"/>
              </a:ext>
            </a:extLst>
          </p:cNvPr>
          <p:cNvPicPr>
            <a:picLocks noChangeAspect="1"/>
          </p:cNvPicPr>
          <p:nvPr/>
        </p:nvPicPr>
        <p:blipFill rotWithShape="1">
          <a:blip r:embed="rId2"/>
          <a:srcRect r="14160" b="-1"/>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4A4D193E-4EBC-4537-8107-158F0256E7F5}"/>
              </a:ext>
            </a:extLst>
          </p:cNvPr>
          <p:cNvSpPr>
            <a:spLocks noGrp="1"/>
          </p:cNvSpPr>
          <p:nvPr>
            <p:ph idx="1"/>
          </p:nvPr>
        </p:nvSpPr>
        <p:spPr>
          <a:xfrm>
            <a:off x="6335270" y="2276857"/>
            <a:ext cx="5015484" cy="3900106"/>
          </a:xfrm>
        </p:spPr>
        <p:txBody>
          <a:bodyPr anchor="ctr">
            <a:normAutofit/>
          </a:bodyPr>
          <a:lstStyle/>
          <a:p>
            <a:pPr marL="0" indent="0">
              <a:buNone/>
            </a:pPr>
            <a:r>
              <a:rPr lang="nl-NL" sz="2200" b="1"/>
              <a:t>Provocatietest</a:t>
            </a:r>
          </a:p>
          <a:p>
            <a:pPr marL="0" indent="0">
              <a:buNone/>
            </a:pPr>
            <a:r>
              <a:rPr lang="nl-NL" sz="2200"/>
              <a:t>Bij een provocatietest vermijd je in eerste instantie het allergeen voor een aantal weken. Dit noem je de eliminatieperiode. Hierna ga je over op provocatie. Je gebruikt dan juist het allergeen om een allergische reactie uit te lokken. Een provocatietest is geschikt bij een allergie voor medicijnen of voedsel. De provocatietest kan zowel bij de huisarts als in het ziekenhuis plaatsvinden.</a:t>
            </a:r>
          </a:p>
        </p:txBody>
      </p:sp>
    </p:spTree>
    <p:extLst>
      <p:ext uri="{BB962C8B-B14F-4D97-AF65-F5344CB8AC3E}">
        <p14:creationId xmlns:p14="http://schemas.microsoft.com/office/powerpoint/2010/main" val="58680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94" y="364885"/>
            <a:ext cx="7074967"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7320B6-6C19-44DE-91DC-C25246AA6072}"/>
              </a:ext>
            </a:extLst>
          </p:cNvPr>
          <p:cNvSpPr>
            <a:spLocks noGrp="1"/>
          </p:cNvSpPr>
          <p:nvPr>
            <p:ph type="title"/>
          </p:nvPr>
        </p:nvSpPr>
        <p:spPr>
          <a:xfrm>
            <a:off x="889157" y="566928"/>
            <a:ext cx="6492240" cy="1856232"/>
          </a:xfrm>
        </p:spPr>
        <p:txBody>
          <a:bodyPr anchor="b">
            <a:normAutofit/>
          </a:bodyPr>
          <a:lstStyle/>
          <a:p>
            <a:r>
              <a:rPr lang="nl-NL">
                <a:solidFill>
                  <a:schemeClr val="bg1"/>
                </a:solidFill>
              </a:rPr>
              <a:t>Allergische symptomen</a:t>
            </a:r>
          </a:p>
        </p:txBody>
      </p:sp>
      <p:pic>
        <p:nvPicPr>
          <p:cNvPr id="5" name="Afbeelding 4">
            <a:extLst>
              <a:ext uri="{FF2B5EF4-FFF2-40B4-BE49-F238E27FC236}">
                <a16:creationId xmlns:a16="http://schemas.microsoft.com/office/drawing/2014/main" id="{ACD7DFB3-F631-44FA-88F0-825D462D4680}"/>
              </a:ext>
            </a:extLst>
          </p:cNvPr>
          <p:cNvPicPr>
            <a:picLocks noChangeAspect="1"/>
          </p:cNvPicPr>
          <p:nvPr/>
        </p:nvPicPr>
        <p:blipFill rotWithShape="1">
          <a:blip r:embed="rId2"/>
          <a:srcRect t="7113"/>
          <a:stretch/>
        </p:blipFill>
        <p:spPr>
          <a:xfrm>
            <a:off x="7982326" y="365760"/>
            <a:ext cx="3611880" cy="2057400"/>
          </a:xfrm>
          <a:prstGeom prst="rect">
            <a:avLst/>
          </a:prstGeom>
        </p:spPr>
      </p:pic>
      <p:sp>
        <p:nvSpPr>
          <p:cNvPr id="3" name="Tijdelijke aanduiding voor inhoud 2">
            <a:extLst>
              <a:ext uri="{FF2B5EF4-FFF2-40B4-BE49-F238E27FC236}">
                <a16:creationId xmlns:a16="http://schemas.microsoft.com/office/drawing/2014/main" id="{4A4D193E-4EBC-4537-8107-158F0256E7F5}"/>
              </a:ext>
            </a:extLst>
          </p:cNvPr>
          <p:cNvSpPr>
            <a:spLocks noGrp="1"/>
          </p:cNvSpPr>
          <p:nvPr>
            <p:ph idx="1"/>
          </p:nvPr>
        </p:nvSpPr>
        <p:spPr>
          <a:xfrm>
            <a:off x="889157" y="2606040"/>
            <a:ext cx="6492240" cy="3337560"/>
          </a:xfrm>
        </p:spPr>
        <p:txBody>
          <a:bodyPr>
            <a:normAutofit/>
          </a:bodyPr>
          <a:lstStyle/>
          <a:p>
            <a:pPr marL="0" indent="0">
              <a:buNone/>
            </a:pPr>
            <a:r>
              <a:rPr lang="nl-NL" sz="2000" dirty="0">
                <a:solidFill>
                  <a:schemeClr val="bg1"/>
                </a:solidFill>
                <a:hlinkClick r:id="rId3"/>
              </a:rPr>
              <a:t>https://www.allergievoorlichting.nl/allergische-reacties</a:t>
            </a:r>
            <a:endParaRPr lang="nl-NL" sz="2000" dirty="0">
              <a:solidFill>
                <a:schemeClr val="bg1"/>
              </a:solidFill>
            </a:endParaRPr>
          </a:p>
          <a:p>
            <a:pPr marL="0" indent="0">
              <a:buNone/>
            </a:pPr>
            <a:endParaRPr lang="nl-NL" sz="2000" dirty="0">
              <a:solidFill>
                <a:schemeClr val="bg1"/>
              </a:solidFill>
            </a:endParaRPr>
          </a:p>
          <a:p>
            <a:r>
              <a:rPr lang="nl-NL" sz="2000" dirty="0">
                <a:solidFill>
                  <a:schemeClr val="bg1"/>
                </a:solidFill>
              </a:rPr>
              <a:t>Astma</a:t>
            </a:r>
          </a:p>
          <a:p>
            <a:r>
              <a:rPr lang="nl-NL" sz="2000" dirty="0">
                <a:solidFill>
                  <a:schemeClr val="bg1"/>
                </a:solidFill>
              </a:rPr>
              <a:t>Hooikoorts (Allergische Rhinitis</a:t>
            </a:r>
          </a:p>
          <a:p>
            <a:r>
              <a:rPr lang="nl-NL" sz="2000" dirty="0">
                <a:solidFill>
                  <a:schemeClr val="bg1"/>
                </a:solidFill>
              </a:rPr>
              <a:t>Netelroos (urticaria / galbulten)</a:t>
            </a:r>
          </a:p>
          <a:p>
            <a:r>
              <a:rPr lang="nl-NL" sz="2000" dirty="0">
                <a:solidFill>
                  <a:schemeClr val="bg1"/>
                </a:solidFill>
              </a:rPr>
              <a:t>Eczeem (constitutioneel eczeem / contacteczeem)</a:t>
            </a:r>
          </a:p>
          <a:p>
            <a:r>
              <a:rPr lang="nl-NL" sz="2000" dirty="0">
                <a:solidFill>
                  <a:schemeClr val="bg1"/>
                </a:solidFill>
              </a:rPr>
              <a:t>Angio oedeem (Quincke’s oedeem)</a:t>
            </a:r>
          </a:p>
          <a:p>
            <a:r>
              <a:rPr lang="nl-NL" sz="2000" dirty="0">
                <a:solidFill>
                  <a:schemeClr val="bg1"/>
                </a:solidFill>
              </a:rPr>
              <a:t>Anafylaxis</a:t>
            </a:r>
          </a:p>
          <a:p>
            <a:endParaRPr lang="nl-NL" sz="2000" dirty="0">
              <a:solidFill>
                <a:schemeClr val="bg1"/>
              </a:solidFill>
            </a:endParaRPr>
          </a:p>
          <a:p>
            <a:pPr marL="0" indent="0">
              <a:buNone/>
            </a:pPr>
            <a:endParaRPr lang="nl-NL" sz="2000" dirty="0">
              <a:solidFill>
                <a:schemeClr val="bg1"/>
              </a:solidFill>
            </a:endParaRPr>
          </a:p>
        </p:txBody>
      </p:sp>
      <p:pic>
        <p:nvPicPr>
          <p:cNvPr id="4" name="Afbeelding 3">
            <a:extLst>
              <a:ext uri="{FF2B5EF4-FFF2-40B4-BE49-F238E27FC236}">
                <a16:creationId xmlns:a16="http://schemas.microsoft.com/office/drawing/2014/main" id="{6833F681-EE57-4002-AE12-C3607D809D19}"/>
              </a:ext>
            </a:extLst>
          </p:cNvPr>
          <p:cNvPicPr>
            <a:picLocks noChangeAspect="1"/>
          </p:cNvPicPr>
          <p:nvPr/>
        </p:nvPicPr>
        <p:blipFill rotWithShape="1">
          <a:blip r:embed="rId4"/>
          <a:srcRect r="4588" b="3"/>
          <a:stretch/>
        </p:blipFill>
        <p:spPr>
          <a:xfrm>
            <a:off x="7982326" y="2596896"/>
            <a:ext cx="3611880" cy="3557016"/>
          </a:xfrm>
          <a:prstGeom prst="rect">
            <a:avLst/>
          </a:prstGeom>
        </p:spPr>
      </p:pic>
    </p:spTree>
    <p:extLst>
      <p:ext uri="{BB962C8B-B14F-4D97-AF65-F5344CB8AC3E}">
        <p14:creationId xmlns:p14="http://schemas.microsoft.com/office/powerpoint/2010/main" val="379559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7320B6-6C19-44DE-91DC-C25246AA6072}"/>
              </a:ext>
            </a:extLst>
          </p:cNvPr>
          <p:cNvSpPr>
            <a:spLocks noGrp="1"/>
          </p:cNvSpPr>
          <p:nvPr>
            <p:ph type="title"/>
          </p:nvPr>
        </p:nvSpPr>
        <p:spPr>
          <a:xfrm>
            <a:off x="838200" y="585216"/>
            <a:ext cx="10515600" cy="1325563"/>
          </a:xfrm>
        </p:spPr>
        <p:txBody>
          <a:bodyPr>
            <a:normAutofit/>
          </a:bodyPr>
          <a:lstStyle/>
          <a:p>
            <a:r>
              <a:rPr lang="nl-NL">
                <a:solidFill>
                  <a:schemeClr val="bg1"/>
                </a:solidFill>
              </a:rPr>
              <a:t>Allergische rhinitis:</a:t>
            </a:r>
          </a:p>
        </p:txBody>
      </p:sp>
      <p:pic>
        <p:nvPicPr>
          <p:cNvPr id="4" name="Afbeelding 3">
            <a:extLst>
              <a:ext uri="{FF2B5EF4-FFF2-40B4-BE49-F238E27FC236}">
                <a16:creationId xmlns:a16="http://schemas.microsoft.com/office/drawing/2014/main" id="{DAA4097A-1997-452D-AAE5-5CE6BA7091A3}"/>
              </a:ext>
            </a:extLst>
          </p:cNvPr>
          <p:cNvPicPr>
            <a:picLocks noChangeAspect="1"/>
          </p:cNvPicPr>
          <p:nvPr/>
        </p:nvPicPr>
        <p:blipFill rotWithShape="1">
          <a:blip r:embed="rId2"/>
          <a:srcRect r="2479" b="2"/>
          <a:stretch/>
        </p:blipFill>
        <p:spPr>
          <a:xfrm>
            <a:off x="650748" y="2516777"/>
            <a:ext cx="6236208" cy="3660185"/>
          </a:xfrm>
          <a:prstGeom prst="rect">
            <a:avLst/>
          </a:prstGeom>
        </p:spPr>
      </p:pic>
      <p:sp>
        <p:nvSpPr>
          <p:cNvPr id="3" name="Tijdelijke aanduiding voor inhoud 2">
            <a:extLst>
              <a:ext uri="{FF2B5EF4-FFF2-40B4-BE49-F238E27FC236}">
                <a16:creationId xmlns:a16="http://schemas.microsoft.com/office/drawing/2014/main" id="{4A4D193E-4EBC-4537-8107-158F0256E7F5}"/>
              </a:ext>
            </a:extLst>
          </p:cNvPr>
          <p:cNvSpPr>
            <a:spLocks noGrp="1"/>
          </p:cNvSpPr>
          <p:nvPr>
            <p:ph idx="1"/>
          </p:nvPr>
        </p:nvSpPr>
        <p:spPr>
          <a:xfrm>
            <a:off x="7546848" y="2516777"/>
            <a:ext cx="3803904" cy="3660185"/>
          </a:xfrm>
        </p:spPr>
        <p:txBody>
          <a:bodyPr anchor="ctr">
            <a:normAutofit/>
          </a:bodyPr>
          <a:lstStyle/>
          <a:p>
            <a:pPr marL="0" indent="0">
              <a:buNone/>
            </a:pPr>
            <a:r>
              <a:rPr lang="nl-NL" sz="1900" b="1" dirty="0"/>
              <a:t>Allergische rhinitis:</a:t>
            </a:r>
          </a:p>
          <a:p>
            <a:r>
              <a:rPr lang="nl-NL" sz="1900" dirty="0"/>
              <a:t>hooikoorts (Graspollen en/of boompollen)</a:t>
            </a:r>
          </a:p>
          <a:p>
            <a:r>
              <a:rPr lang="nl-NL" sz="1900" dirty="0"/>
              <a:t>dierenallergie  (katten of honden)</a:t>
            </a:r>
          </a:p>
          <a:p>
            <a:r>
              <a:rPr lang="nl-NL" sz="1900" dirty="0"/>
              <a:t>huisstofmijtallergie (</a:t>
            </a:r>
            <a:r>
              <a:rPr lang="nl-NL" sz="1900" dirty="0" err="1"/>
              <a:t>huistofmijt</a:t>
            </a:r>
            <a:r>
              <a:rPr lang="nl-NL" sz="1900" dirty="0"/>
              <a:t>)</a:t>
            </a:r>
          </a:p>
          <a:p>
            <a:r>
              <a:rPr lang="nl-NL" sz="1900" dirty="0"/>
              <a:t>hyperreactiviteit: Andere niet-allergische fysische en chemische factoren zoals bijvoorbeeld rooklucht, temperatuurverandering, baklucht, alcohol, etc.</a:t>
            </a:r>
          </a:p>
          <a:p>
            <a:endParaRPr lang="nl-NL" sz="1900" dirty="0"/>
          </a:p>
        </p:txBody>
      </p:sp>
    </p:spTree>
    <p:extLst>
      <p:ext uri="{BB962C8B-B14F-4D97-AF65-F5344CB8AC3E}">
        <p14:creationId xmlns:p14="http://schemas.microsoft.com/office/powerpoint/2010/main" val="3812757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7320B6-6C19-44DE-91DC-C25246AA6072}"/>
              </a:ext>
            </a:extLst>
          </p:cNvPr>
          <p:cNvSpPr>
            <a:spLocks noGrp="1"/>
          </p:cNvSpPr>
          <p:nvPr>
            <p:ph type="title"/>
          </p:nvPr>
        </p:nvSpPr>
        <p:spPr>
          <a:xfrm>
            <a:off x="838200" y="365760"/>
            <a:ext cx="10515600" cy="1325563"/>
          </a:xfrm>
        </p:spPr>
        <p:txBody>
          <a:bodyPr>
            <a:normAutofit/>
          </a:bodyPr>
          <a:lstStyle/>
          <a:p>
            <a:r>
              <a:rPr lang="nl-NL">
                <a:solidFill>
                  <a:schemeClr val="bg1"/>
                </a:solidFill>
              </a:rPr>
              <a:t>Van netelroos (galbulten urticaria) naar anafylaxis</a:t>
            </a:r>
          </a:p>
        </p:txBody>
      </p:sp>
      <p:pic>
        <p:nvPicPr>
          <p:cNvPr id="4" name="Afbeelding 3">
            <a:extLst>
              <a:ext uri="{FF2B5EF4-FFF2-40B4-BE49-F238E27FC236}">
                <a16:creationId xmlns:a16="http://schemas.microsoft.com/office/drawing/2014/main" id="{5B8B8FD1-2D86-49A6-A47B-E74BF89B0844}"/>
              </a:ext>
            </a:extLst>
          </p:cNvPr>
          <p:cNvPicPr>
            <a:picLocks noChangeAspect="1"/>
          </p:cNvPicPr>
          <p:nvPr/>
        </p:nvPicPr>
        <p:blipFill rotWithShape="1">
          <a:blip r:embed="rId2"/>
          <a:srcRect t="22238" r="1" b="1"/>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4A4D193E-4EBC-4537-8107-158F0256E7F5}"/>
              </a:ext>
            </a:extLst>
          </p:cNvPr>
          <p:cNvSpPr>
            <a:spLocks noGrp="1"/>
          </p:cNvSpPr>
          <p:nvPr>
            <p:ph idx="1"/>
          </p:nvPr>
        </p:nvSpPr>
        <p:spPr>
          <a:xfrm>
            <a:off x="6335269" y="2276856"/>
            <a:ext cx="5336173" cy="4215383"/>
          </a:xfrm>
        </p:spPr>
        <p:txBody>
          <a:bodyPr anchor="ctr">
            <a:normAutofit/>
          </a:bodyPr>
          <a:lstStyle/>
          <a:p>
            <a:pPr marL="0" indent="0">
              <a:buNone/>
            </a:pPr>
            <a:r>
              <a:rPr lang="nl-NL" sz="1700" dirty="0"/>
              <a:t>Jeuk en zwelling (histamine) zijn typische netelroos symptomen. Deze histamine veroorzaakt een verwijding van de bloedvaten en een verhoogde doorlaatbaarheid van de vaten. Hierdoor wordt de huid rood en ontstaat er een zwelling (oedeem), oftewel een galbult. Als dit oedeem (de zwelling) zich in de diepere lagen van de huid of het onderhuidse vetweefsel bevindt, is er sprake van angio-oedeem of Quincke’s oedeem. Angio-oedeem kan ook wel als een ernstige vorm van netelroos worden beschouwd. Wanneer de reactie zich uitbreidt naar het </a:t>
            </a:r>
            <a:r>
              <a:rPr lang="nl-NL" sz="1700" dirty="0" err="1"/>
              <a:t>hart-vaatstelsel</a:t>
            </a:r>
            <a:r>
              <a:rPr lang="nl-NL" sz="1700" dirty="0"/>
              <a:t>, het maag-darmkanaal en/of de luchtwegen, ontstaat er een gevaarlijke aandoening die </a:t>
            </a:r>
            <a:r>
              <a:rPr lang="nl-NL" sz="1700" dirty="0" err="1"/>
              <a:t>anafylaxis</a:t>
            </a:r>
            <a:r>
              <a:rPr lang="nl-NL" sz="1700" dirty="0"/>
              <a:t> wordt genoemd.</a:t>
            </a:r>
          </a:p>
        </p:txBody>
      </p:sp>
    </p:spTree>
    <p:extLst>
      <p:ext uri="{BB962C8B-B14F-4D97-AF65-F5344CB8AC3E}">
        <p14:creationId xmlns:p14="http://schemas.microsoft.com/office/powerpoint/2010/main" val="2468273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7" name="Rectangle 20">
            <a:extLst>
              <a:ext uri="{FF2B5EF4-FFF2-40B4-BE49-F238E27FC236}">
                <a16:creationId xmlns:a16="http://schemas.microsoft.com/office/drawing/2014/main" id="{620FDFD2-19AF-4124-A49A-BAC0929B1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7320B6-6C19-44DE-91DC-C25246AA6072}"/>
              </a:ext>
            </a:extLst>
          </p:cNvPr>
          <p:cNvSpPr>
            <a:spLocks noGrp="1"/>
          </p:cNvSpPr>
          <p:nvPr>
            <p:ph type="title"/>
          </p:nvPr>
        </p:nvSpPr>
        <p:spPr>
          <a:xfrm>
            <a:off x="6981824" y="1641752"/>
            <a:ext cx="5210175" cy="1323439"/>
          </a:xfrm>
        </p:spPr>
        <p:txBody>
          <a:bodyPr anchor="t">
            <a:normAutofit/>
          </a:bodyPr>
          <a:lstStyle/>
          <a:p>
            <a:r>
              <a:rPr lang="nl-NL" sz="4000" dirty="0">
                <a:solidFill>
                  <a:schemeClr val="bg1"/>
                </a:solidFill>
              </a:rPr>
              <a:t>Complicaties/bijwerkingen bij een allergietest</a:t>
            </a:r>
          </a:p>
        </p:txBody>
      </p:sp>
      <p:pic>
        <p:nvPicPr>
          <p:cNvPr id="13" name="Afbeelding 12">
            <a:extLst>
              <a:ext uri="{FF2B5EF4-FFF2-40B4-BE49-F238E27FC236}">
                <a16:creationId xmlns:a16="http://schemas.microsoft.com/office/drawing/2014/main" id="{3C92D35E-4C53-437F-8A49-B3FED07AC88C}"/>
              </a:ext>
            </a:extLst>
          </p:cNvPr>
          <p:cNvPicPr>
            <a:picLocks noChangeAspect="1"/>
          </p:cNvPicPr>
          <p:nvPr/>
        </p:nvPicPr>
        <p:blipFill rotWithShape="1">
          <a:blip r:embed="rId2"/>
          <a:srcRect r="1" b="26992"/>
          <a:stretch/>
        </p:blipFill>
        <p:spPr>
          <a:xfrm>
            <a:off x="20" y="1"/>
            <a:ext cx="6088360" cy="3333749"/>
          </a:xfrm>
          <a:custGeom>
            <a:avLst/>
            <a:gdLst/>
            <a:ahLst/>
            <a:cxnLst/>
            <a:rect l="l" t="t" r="r" b="b"/>
            <a:pathLst>
              <a:path w="6088380" h="3333749">
                <a:moveTo>
                  <a:pt x="0" y="0"/>
                </a:moveTo>
                <a:lnTo>
                  <a:pt x="6088380" y="0"/>
                </a:lnTo>
                <a:lnTo>
                  <a:pt x="6088380" y="2202180"/>
                </a:lnTo>
                <a:lnTo>
                  <a:pt x="5913795" y="3333749"/>
                </a:lnTo>
                <a:lnTo>
                  <a:pt x="0" y="3333749"/>
                </a:lnTo>
                <a:close/>
              </a:path>
            </a:pathLst>
          </a:custGeom>
        </p:spPr>
      </p:pic>
      <p:pic>
        <p:nvPicPr>
          <p:cNvPr id="15" name="Afbeelding 14">
            <a:extLst>
              <a:ext uri="{FF2B5EF4-FFF2-40B4-BE49-F238E27FC236}">
                <a16:creationId xmlns:a16="http://schemas.microsoft.com/office/drawing/2014/main" id="{C866E112-E0C2-4033-89E3-0611F20ECAFF}"/>
              </a:ext>
            </a:extLst>
          </p:cNvPr>
          <p:cNvPicPr>
            <a:picLocks noChangeAspect="1"/>
          </p:cNvPicPr>
          <p:nvPr/>
        </p:nvPicPr>
        <p:blipFill rotWithShape="1">
          <a:blip r:embed="rId3"/>
          <a:srcRect t="9758" r="1" b="17234"/>
          <a:stretch/>
        </p:blipFill>
        <p:spPr>
          <a:xfrm>
            <a:off x="20" y="3524252"/>
            <a:ext cx="6088360" cy="3333748"/>
          </a:xfrm>
          <a:custGeom>
            <a:avLst/>
            <a:gdLst/>
            <a:ahLst/>
            <a:cxnLst/>
            <a:rect l="l" t="t" r="r" b="b"/>
            <a:pathLst>
              <a:path w="6088380" h="3333748">
                <a:moveTo>
                  <a:pt x="0" y="0"/>
                </a:moveTo>
                <a:lnTo>
                  <a:pt x="5884403" y="0"/>
                </a:lnTo>
                <a:lnTo>
                  <a:pt x="5882640" y="11428"/>
                </a:lnTo>
                <a:lnTo>
                  <a:pt x="5562600" y="1931668"/>
                </a:lnTo>
                <a:lnTo>
                  <a:pt x="6088380" y="3333748"/>
                </a:lnTo>
                <a:lnTo>
                  <a:pt x="0" y="3333748"/>
                </a:lnTo>
                <a:close/>
              </a:path>
            </a:pathLst>
          </a:custGeom>
        </p:spPr>
      </p:pic>
      <p:grpSp>
        <p:nvGrpSpPr>
          <p:cNvPr id="23" name="Group 22">
            <a:extLst>
              <a:ext uri="{FF2B5EF4-FFF2-40B4-BE49-F238E27FC236}">
                <a16:creationId xmlns:a16="http://schemas.microsoft.com/office/drawing/2014/main" id="{7F6F6FC6-9A5F-4E14-8105-15D94914A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70" y="544"/>
            <a:ext cx="874716" cy="6857455"/>
            <a:chOff x="5395370" y="544"/>
            <a:chExt cx="874716" cy="6857455"/>
          </a:xfrm>
        </p:grpSpPr>
        <p:sp>
          <p:nvSpPr>
            <p:cNvPr id="24" name="Freeform: Shape 23">
              <a:extLst>
                <a:ext uri="{FF2B5EF4-FFF2-40B4-BE49-F238E27FC236}">
                  <a16:creationId xmlns:a16="http://schemas.microsoft.com/office/drawing/2014/main" id="{2DCFA6DA-C89C-4BD9-A659-4E35D789BF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868AC5BD-C02C-4D96-813D-3C9ABB388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ijdelijke aanduiding voor inhoud 4">
            <a:extLst>
              <a:ext uri="{FF2B5EF4-FFF2-40B4-BE49-F238E27FC236}">
                <a16:creationId xmlns:a16="http://schemas.microsoft.com/office/drawing/2014/main" id="{9BA59D55-5802-46A4-B5AB-AE1A7185DB41}"/>
              </a:ext>
            </a:extLst>
          </p:cNvPr>
          <p:cNvSpPr>
            <a:spLocks noGrp="1"/>
          </p:cNvSpPr>
          <p:nvPr>
            <p:ph idx="1"/>
          </p:nvPr>
        </p:nvSpPr>
        <p:spPr>
          <a:xfrm>
            <a:off x="6981826" y="3146400"/>
            <a:ext cx="4391024" cy="2682000"/>
          </a:xfrm>
        </p:spPr>
        <p:txBody>
          <a:bodyPr>
            <a:normAutofit/>
          </a:bodyPr>
          <a:lstStyle/>
          <a:p>
            <a:pPr marL="0" indent="0">
              <a:buNone/>
            </a:pPr>
            <a:r>
              <a:rPr lang="nl-NL" sz="2200">
                <a:solidFill>
                  <a:schemeClr val="bg1">
                    <a:alpha val="80000"/>
                  </a:schemeClr>
                </a:solidFill>
              </a:rPr>
              <a:t>Acuut angio-oedeem (van de mondkeelholte = Quincke oedeem) Type I-allergie. Het oedeem zit meestal in het gelaat (lippen, tong, oogleden), soms aan handen, voeten en genitalia. Ook slikstoornissen, dyspneu en koliekachtige buikpijn, braken, en diarree kunnen optreden. </a:t>
            </a:r>
          </a:p>
        </p:txBody>
      </p:sp>
      <p:pic>
        <p:nvPicPr>
          <p:cNvPr id="1025" name="Picture 1" descr="home">
            <a:extLst>
              <a:ext uri="{FF2B5EF4-FFF2-40B4-BE49-F238E27FC236}">
                <a16:creationId xmlns:a16="http://schemas.microsoft.com/office/drawing/2014/main" id="{4BB87427-3CC7-4A47-BA1F-8796AFBFC1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6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C3DA4FE0-4CD8-41A6-B0BB-06C6D2284B45}"/>
              </a:ext>
            </a:extLst>
          </p:cNvPr>
          <p:cNvPicPr>
            <a:picLocks noChangeAspect="1"/>
          </p:cNvPicPr>
          <p:nvPr/>
        </p:nvPicPr>
        <p:blipFill>
          <a:blip r:embed="rId2"/>
          <a:stretch>
            <a:fillRect/>
          </a:stretch>
        </p:blipFill>
        <p:spPr>
          <a:xfrm>
            <a:off x="2381958" y="643467"/>
            <a:ext cx="7428083"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403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2A862289-4F7D-4067-9D6C-168193CB5BE9}"/>
              </a:ext>
            </a:extLst>
          </p:cNvPr>
          <p:cNvPicPr>
            <a:picLocks noChangeAspect="1"/>
          </p:cNvPicPr>
          <p:nvPr/>
        </p:nvPicPr>
        <p:blipFill rotWithShape="1">
          <a:blip r:embed="rId2"/>
          <a:srcRect r="2" b="10088"/>
          <a:stretch/>
        </p:blipFill>
        <p:spPr>
          <a:xfrm>
            <a:off x="393308" y="352931"/>
            <a:ext cx="5559480" cy="3749040"/>
          </a:xfrm>
          <a:prstGeom prst="rect">
            <a:avLst/>
          </a:prstGeom>
        </p:spPr>
      </p:pic>
      <p:pic>
        <p:nvPicPr>
          <p:cNvPr id="4" name="Afbeelding 3">
            <a:extLst>
              <a:ext uri="{FF2B5EF4-FFF2-40B4-BE49-F238E27FC236}">
                <a16:creationId xmlns:a16="http://schemas.microsoft.com/office/drawing/2014/main" id="{B1B9B149-DEA8-49C4-9214-81CE39A5B609}"/>
              </a:ext>
            </a:extLst>
          </p:cNvPr>
          <p:cNvPicPr>
            <a:picLocks noChangeAspect="1"/>
          </p:cNvPicPr>
          <p:nvPr/>
        </p:nvPicPr>
        <p:blipFill rotWithShape="1">
          <a:blip r:embed="rId3"/>
          <a:srcRect t="9883" r="1" b="1"/>
          <a:stretch/>
        </p:blipFill>
        <p:spPr>
          <a:xfrm>
            <a:off x="6251736" y="357013"/>
            <a:ext cx="5546955" cy="3749040"/>
          </a:xfrm>
          <a:prstGeom prst="rect">
            <a:avLst/>
          </a:prstGeom>
        </p:spPr>
      </p:pic>
      <p:cxnSp>
        <p:nvCxnSpPr>
          <p:cNvPr id="32" name="Straight Connector 31">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5" name="Rechthoek 4">
            <a:extLst>
              <a:ext uri="{FF2B5EF4-FFF2-40B4-BE49-F238E27FC236}">
                <a16:creationId xmlns:a16="http://schemas.microsoft.com/office/drawing/2014/main" id="{486C2EDB-4546-42B9-B8F5-BEC9512556EC}"/>
              </a:ext>
            </a:extLst>
          </p:cNvPr>
          <p:cNvSpPr/>
          <p:nvPr/>
        </p:nvSpPr>
        <p:spPr>
          <a:xfrm>
            <a:off x="4945336" y="4615840"/>
            <a:ext cx="6609921" cy="152674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dirty="0">
                <a:solidFill>
                  <a:schemeClr val="bg1"/>
                </a:solidFill>
              </a:rPr>
              <a:t>EPIPEN adrenaline (epinefrine) auto-injector</a:t>
            </a:r>
          </a:p>
        </p:txBody>
      </p:sp>
    </p:spTree>
    <p:extLst>
      <p:ext uri="{BB962C8B-B14F-4D97-AF65-F5344CB8AC3E}">
        <p14:creationId xmlns:p14="http://schemas.microsoft.com/office/powerpoint/2010/main" val="95006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1E470C-F04F-4071-8152-7B973BD66441}"/>
              </a:ext>
            </a:extLst>
          </p:cNvPr>
          <p:cNvSpPr>
            <a:spLocks noGrp="1"/>
          </p:cNvSpPr>
          <p:nvPr>
            <p:ph type="title"/>
          </p:nvPr>
        </p:nvSpPr>
        <p:spPr>
          <a:xfrm>
            <a:off x="635000" y="640823"/>
            <a:ext cx="3418659" cy="5583148"/>
          </a:xfrm>
        </p:spPr>
        <p:txBody>
          <a:bodyPr anchor="ctr">
            <a:normAutofit/>
          </a:bodyPr>
          <a:lstStyle/>
          <a:p>
            <a:r>
              <a:rPr lang="nl-NL" sz="4200" b="1"/>
              <a:t>Behandel</a:t>
            </a:r>
            <a:br>
              <a:rPr lang="nl-NL" sz="4200" b="1"/>
            </a:br>
            <a:r>
              <a:rPr lang="nl-NL" sz="4200" b="1"/>
              <a:t>mogelijkheden allergie</a:t>
            </a:r>
          </a:p>
        </p:txBody>
      </p:sp>
      <p:sp>
        <p:nvSpPr>
          <p:cNvPr id="3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ijdelijke aanduiding voor inhoud 2">
            <a:extLst>
              <a:ext uri="{FF2B5EF4-FFF2-40B4-BE49-F238E27FC236}">
                <a16:creationId xmlns:a16="http://schemas.microsoft.com/office/drawing/2014/main" id="{324C183D-9A3A-4D0F-A13D-313A5C33F094}"/>
              </a:ext>
            </a:extLst>
          </p:cNvPr>
          <p:cNvGraphicFramePr>
            <a:graphicFrameLocks noGrp="1"/>
          </p:cNvGraphicFramePr>
          <p:nvPr>
            <p:ph idx="1"/>
            <p:extLst>
              <p:ext uri="{D42A27DB-BD31-4B8C-83A1-F6EECF244321}">
                <p14:modId xmlns:p14="http://schemas.microsoft.com/office/powerpoint/2010/main" val="135180540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870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143F19-5408-4DF3-92C1-C9DA239AFDE6}"/>
              </a:ext>
            </a:extLst>
          </p:cNvPr>
          <p:cNvSpPr>
            <a:spLocks noGrp="1"/>
          </p:cNvSpPr>
          <p:nvPr>
            <p:ph type="title"/>
          </p:nvPr>
        </p:nvSpPr>
        <p:spPr>
          <a:xfrm>
            <a:off x="1245072" y="1289765"/>
            <a:ext cx="3651101" cy="4270963"/>
          </a:xfrm>
        </p:spPr>
        <p:txBody>
          <a:bodyPr anchor="ctr">
            <a:normAutofit/>
          </a:bodyPr>
          <a:lstStyle/>
          <a:p>
            <a:pPr algn="ctr"/>
            <a:r>
              <a:rPr lang="nl-NL" sz="5200">
                <a:solidFill>
                  <a:srgbClr val="FFFFFF"/>
                </a:solidFill>
              </a:rPr>
              <a:t>Kruisinfectie wat is dat?</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Tijdelijke aanduiding voor inhoud 2">
            <a:extLst>
              <a:ext uri="{FF2B5EF4-FFF2-40B4-BE49-F238E27FC236}">
                <a16:creationId xmlns:a16="http://schemas.microsoft.com/office/drawing/2014/main" id="{659FEB78-6612-4E7F-A306-0BE2C9CE95E1}"/>
              </a:ext>
            </a:extLst>
          </p:cNvPr>
          <p:cNvSpPr>
            <a:spLocks noGrp="1"/>
          </p:cNvSpPr>
          <p:nvPr>
            <p:ph idx="1"/>
          </p:nvPr>
        </p:nvSpPr>
        <p:spPr>
          <a:xfrm>
            <a:off x="6297233" y="518400"/>
            <a:ext cx="4771607" cy="5837949"/>
          </a:xfrm>
        </p:spPr>
        <p:txBody>
          <a:bodyPr anchor="ctr">
            <a:normAutofit/>
          </a:bodyPr>
          <a:lstStyle/>
          <a:p>
            <a:pPr marL="0" indent="0">
              <a:buNone/>
            </a:pPr>
            <a:r>
              <a:rPr lang="nl-NL" sz="2000" b="1" dirty="0">
                <a:solidFill>
                  <a:schemeClr val="tx1">
                    <a:alpha val="80000"/>
                  </a:schemeClr>
                </a:solidFill>
              </a:rPr>
              <a:t>Wat is het verband tussen hooikoorts en allergie?</a:t>
            </a:r>
          </a:p>
          <a:p>
            <a:pPr marL="0" indent="0">
              <a:buNone/>
            </a:pPr>
            <a:r>
              <a:rPr lang="nl-NL" sz="2000" dirty="0">
                <a:solidFill>
                  <a:schemeClr val="tx1">
                    <a:alpha val="80000"/>
                  </a:schemeClr>
                </a:solidFill>
              </a:rPr>
              <a:t>Met hooikoorts ben je allergisch voor bepaalde stuifmelen van bomen, planten of grassen. Soms krijg je met hooikoorts ook allergische reacties bij het eten van bepaalde producten. Zo kan iemand met een allergie voor berkenpollen ook allergisch zijn voor appels, peren, kersen en hazelnoten. Dit noemen we kruisreacties. Vermoedelijk komt dit omdat bepaalde allergenen in voeding en in pollen aan elkaar verwant zijn.</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23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14682275-AF0F-4F07-8493-E9B0C7E4D532}"/>
              </a:ext>
            </a:extLst>
          </p:cNvPr>
          <p:cNvPicPr>
            <a:picLocks noChangeAspect="1"/>
          </p:cNvPicPr>
          <p:nvPr/>
        </p:nvPicPr>
        <p:blipFill>
          <a:blip r:embed="rId2"/>
          <a:stretch>
            <a:fillRect/>
          </a:stretch>
        </p:blipFill>
        <p:spPr>
          <a:xfrm>
            <a:off x="1821236" y="180583"/>
            <a:ext cx="8473757" cy="6164658"/>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42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Drie dartpijlen in de roos">
            <a:extLst>
              <a:ext uri="{FF2B5EF4-FFF2-40B4-BE49-F238E27FC236}">
                <a16:creationId xmlns:a16="http://schemas.microsoft.com/office/drawing/2014/main" id="{AD7C21FF-2F47-4CA6-AC64-B582A90611EB}"/>
              </a:ext>
            </a:extLst>
          </p:cNvPr>
          <p:cNvPicPr>
            <a:picLocks noChangeAspect="1"/>
          </p:cNvPicPr>
          <p:nvPr/>
        </p:nvPicPr>
        <p:blipFill rotWithShape="1">
          <a:blip r:embed="rId2"/>
          <a:srcRect t="8244" b="7170"/>
          <a:stretch/>
        </p:blipFill>
        <p:spPr>
          <a:xfrm>
            <a:off x="-3048" y="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0770E7-5183-49C9-9770-DF9AC646502B}"/>
              </a:ext>
            </a:extLst>
          </p:cNvPr>
          <p:cNvSpPr>
            <a:spLocks noGrp="1"/>
          </p:cNvSpPr>
          <p:nvPr>
            <p:ph type="title"/>
          </p:nvPr>
        </p:nvSpPr>
        <p:spPr>
          <a:xfrm>
            <a:off x="1097280" y="1095374"/>
            <a:ext cx="5760720" cy="4495802"/>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err="1">
                <a:solidFill>
                  <a:srgbClr val="FFFF00"/>
                </a:solidFill>
                <a:hlinkClick r:id="rId3" action="ppaction://hlinksldjump">
                  <a:extLst>
                    <a:ext uri="{A12FA001-AC4F-418D-AE19-62706E023703}">
                      <ahyp:hlinkClr xmlns:ahyp="http://schemas.microsoft.com/office/drawing/2018/hyperlinkcolor" val="tx"/>
                    </a:ext>
                  </a:extLst>
                </a:hlinkClick>
              </a:rPr>
              <a:t>Allergietesten</a:t>
            </a:r>
            <a:br>
              <a:rPr lang="en-US" sz="5200" dirty="0">
                <a:solidFill>
                  <a:srgbClr val="FFFF00"/>
                </a:solidFill>
              </a:rPr>
            </a:br>
            <a:br>
              <a:rPr lang="en-US" sz="5200" dirty="0">
                <a:solidFill>
                  <a:srgbClr val="FFFF00"/>
                </a:solidFill>
              </a:rPr>
            </a:br>
            <a:r>
              <a:rPr lang="en-US" sz="2000" dirty="0">
                <a:solidFill>
                  <a:srgbClr val="FFFF00"/>
                </a:solidFill>
              </a:rPr>
              <a:t>https://allesoverallergie.nl/algemeen/allergie-testen</a:t>
            </a:r>
            <a:br>
              <a:rPr lang="en-US" sz="5200" dirty="0">
                <a:solidFill>
                  <a:srgbClr val="FFFFFF"/>
                </a:solidFill>
              </a:rPr>
            </a:br>
            <a:endParaRPr lang="en-US" sz="2400" dirty="0">
              <a:solidFill>
                <a:srgbClr val="FFFF00"/>
              </a:solidFill>
            </a:endParaRPr>
          </a:p>
        </p:txBody>
      </p:sp>
    </p:spTree>
    <p:extLst>
      <p:ext uri="{BB962C8B-B14F-4D97-AF65-F5344CB8AC3E}">
        <p14:creationId xmlns:p14="http://schemas.microsoft.com/office/powerpoint/2010/main" val="1113906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7320B6-6C19-44DE-91DC-C25246AA6072}"/>
              </a:ext>
            </a:extLst>
          </p:cNvPr>
          <p:cNvSpPr>
            <a:spLocks noGrp="1"/>
          </p:cNvSpPr>
          <p:nvPr>
            <p:ph type="title"/>
          </p:nvPr>
        </p:nvSpPr>
        <p:spPr>
          <a:xfrm>
            <a:off x="1371599" y="294538"/>
            <a:ext cx="9895951" cy="1033669"/>
          </a:xfrm>
        </p:spPr>
        <p:txBody>
          <a:bodyPr>
            <a:normAutofit/>
          </a:bodyPr>
          <a:lstStyle/>
          <a:p>
            <a:r>
              <a:rPr lang="nl-NL" sz="4000" dirty="0">
                <a:solidFill>
                  <a:srgbClr val="FFFFFF"/>
                </a:solidFill>
              </a:rPr>
              <a:t>link</a:t>
            </a:r>
          </a:p>
        </p:txBody>
      </p:sp>
      <p:sp>
        <p:nvSpPr>
          <p:cNvPr id="3" name="Tijdelijke aanduiding voor inhoud 2">
            <a:extLst>
              <a:ext uri="{FF2B5EF4-FFF2-40B4-BE49-F238E27FC236}">
                <a16:creationId xmlns:a16="http://schemas.microsoft.com/office/drawing/2014/main" id="{4A4D193E-4EBC-4537-8107-158F0256E7F5}"/>
              </a:ext>
            </a:extLst>
          </p:cNvPr>
          <p:cNvSpPr>
            <a:spLocks noGrp="1"/>
          </p:cNvSpPr>
          <p:nvPr>
            <p:ph idx="1"/>
          </p:nvPr>
        </p:nvSpPr>
        <p:spPr>
          <a:xfrm>
            <a:off x="1463039" y="1328207"/>
            <a:ext cx="10263861" cy="4582023"/>
          </a:xfrm>
        </p:spPr>
        <p:txBody>
          <a:bodyPr anchor="ctr">
            <a:normAutofit/>
          </a:bodyPr>
          <a:lstStyle/>
          <a:p>
            <a:pPr marL="0" indent="0">
              <a:buNone/>
            </a:pPr>
            <a:r>
              <a:rPr lang="nl-NL" sz="2000" dirty="0"/>
              <a:t>https://.allergievoorlichting.nl/wp-content/uploads/2012/12/Huidtesten-Allergie.jpg</a:t>
            </a:r>
          </a:p>
          <a:p>
            <a:pPr marL="0" indent="0">
              <a:buNone/>
            </a:pPr>
            <a:endParaRPr lang="nl-NL" sz="1000" dirty="0"/>
          </a:p>
          <a:p>
            <a:pPr marL="0" indent="0">
              <a:buNone/>
            </a:pPr>
            <a:r>
              <a:rPr lang="nl-NL" sz="2000" dirty="0"/>
              <a:t>https://www.zgt.nl//onze-specialismen/allergologie/de-oplossing/</a:t>
            </a:r>
          </a:p>
        </p:txBody>
      </p:sp>
      <p:sp>
        <p:nvSpPr>
          <p:cNvPr id="4" name="Rechthoek 3">
            <a:extLst>
              <a:ext uri="{FF2B5EF4-FFF2-40B4-BE49-F238E27FC236}">
                <a16:creationId xmlns:a16="http://schemas.microsoft.com/office/drawing/2014/main" id="{4D45C8DE-965A-4AA5-BEE9-87EB288D1C62}"/>
              </a:ext>
            </a:extLst>
          </p:cNvPr>
          <p:cNvSpPr/>
          <p:nvPr/>
        </p:nvSpPr>
        <p:spPr>
          <a:xfrm>
            <a:off x="1463039" y="3244334"/>
            <a:ext cx="9265922" cy="3200876"/>
          </a:xfrm>
          <a:prstGeom prst="rect">
            <a:avLst/>
          </a:prstGeom>
        </p:spPr>
        <p:txBody>
          <a:bodyPr wrap="square">
            <a:spAutoFit/>
          </a:bodyPr>
          <a:lstStyle/>
          <a:p>
            <a:endParaRPr lang="nl-NL" dirty="0"/>
          </a:p>
          <a:p>
            <a:endParaRPr lang="nl-NL" sz="3200" dirty="0"/>
          </a:p>
          <a:p>
            <a:endParaRPr lang="nl-NL" dirty="0"/>
          </a:p>
          <a:p>
            <a:endParaRPr lang="nl-NL" dirty="0"/>
          </a:p>
          <a:p>
            <a:r>
              <a:rPr lang="nl-NL" dirty="0"/>
              <a:t>tudylibnl.com/</a:t>
            </a:r>
            <a:r>
              <a:rPr lang="nl-NL" dirty="0" err="1"/>
              <a:t>doc</a:t>
            </a:r>
            <a:r>
              <a:rPr lang="nl-NL" dirty="0"/>
              <a:t>/762976/</a:t>
            </a:r>
            <a:r>
              <a:rPr lang="nl-NL" dirty="0" err="1"/>
              <a:t>epicutaantest</a:t>
            </a:r>
            <a:r>
              <a:rPr lang="nl-NL" dirty="0"/>
              <a:t>-en-</a:t>
            </a:r>
            <a:r>
              <a:rPr lang="nl-NL" dirty="0" err="1"/>
              <a:t>intracutaantest</a:t>
            </a:r>
            <a:endParaRPr lang="nl-NL" dirty="0"/>
          </a:p>
          <a:p>
            <a:endParaRPr lang="nl-NL" dirty="0"/>
          </a:p>
          <a:p>
            <a:r>
              <a:rPr lang="nl-NL" sz="2000" dirty="0">
                <a:hlinkClick r:id="rId2"/>
              </a:rPr>
              <a:t>https://allesoverallergie.nl/algemeen/allergie-testen</a:t>
            </a:r>
            <a:endParaRPr lang="nl-NL" sz="2000" dirty="0"/>
          </a:p>
          <a:p>
            <a:endParaRPr lang="nl-NL" sz="2000" dirty="0"/>
          </a:p>
          <a:p>
            <a:r>
              <a:rPr lang="nl-NL" sz="2000" dirty="0"/>
              <a:t>https://www.voedselallergie.nl/over-stichting-voedselallergie/76-over-allergie/wat-is-voedselallergie/465-kruisreacties.html</a:t>
            </a:r>
          </a:p>
        </p:txBody>
      </p:sp>
      <p:sp>
        <p:nvSpPr>
          <p:cNvPr id="5" name="Rechthoek 4">
            <a:extLst>
              <a:ext uri="{FF2B5EF4-FFF2-40B4-BE49-F238E27FC236}">
                <a16:creationId xmlns:a16="http://schemas.microsoft.com/office/drawing/2014/main" id="{7D246090-E97B-4F98-9634-61B1DC343698}"/>
              </a:ext>
            </a:extLst>
          </p:cNvPr>
          <p:cNvSpPr/>
          <p:nvPr/>
        </p:nvSpPr>
        <p:spPr>
          <a:xfrm>
            <a:off x="1463038" y="1885279"/>
            <a:ext cx="10393339" cy="707886"/>
          </a:xfrm>
          <a:prstGeom prst="rect">
            <a:avLst/>
          </a:prstGeom>
        </p:spPr>
        <p:txBody>
          <a:bodyPr wrap="square">
            <a:spAutoFit/>
          </a:bodyPr>
          <a:lstStyle/>
          <a:p>
            <a:r>
              <a:rPr lang="nl-NL" sz="2000" dirty="0"/>
              <a:t>https://www.voedingscentrum.nl/nl/service/vraag-en-antwoord/aandoeningen/hooikoorts-en-voedselallergie-beter-naar-de-huisarts.aspx</a:t>
            </a:r>
          </a:p>
        </p:txBody>
      </p:sp>
    </p:spTree>
    <p:extLst>
      <p:ext uri="{BB962C8B-B14F-4D97-AF65-F5344CB8AC3E}">
        <p14:creationId xmlns:p14="http://schemas.microsoft.com/office/powerpoint/2010/main" val="137417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94" y="364885"/>
            <a:ext cx="6025896"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7320B6-6C19-44DE-91DC-C25246AA6072}"/>
              </a:ext>
            </a:extLst>
          </p:cNvPr>
          <p:cNvSpPr>
            <a:spLocks noGrp="1"/>
          </p:cNvSpPr>
          <p:nvPr>
            <p:ph type="title"/>
          </p:nvPr>
        </p:nvSpPr>
        <p:spPr>
          <a:xfrm>
            <a:off x="701040" y="700186"/>
            <a:ext cx="5624430" cy="1188720"/>
          </a:xfrm>
        </p:spPr>
        <p:txBody>
          <a:bodyPr anchor="ctr">
            <a:normAutofit/>
          </a:bodyPr>
          <a:lstStyle/>
          <a:p>
            <a:r>
              <a:rPr lang="nl-NL" dirty="0">
                <a:solidFill>
                  <a:schemeClr val="bg1"/>
                </a:solidFill>
              </a:rPr>
              <a:t>Allergietest</a:t>
            </a:r>
          </a:p>
        </p:txBody>
      </p:sp>
      <p:sp>
        <p:nvSpPr>
          <p:cNvPr id="3" name="Tijdelijke aanduiding voor inhoud 2">
            <a:extLst>
              <a:ext uri="{FF2B5EF4-FFF2-40B4-BE49-F238E27FC236}">
                <a16:creationId xmlns:a16="http://schemas.microsoft.com/office/drawing/2014/main" id="{4A4D193E-4EBC-4537-8107-158F0256E7F5}"/>
              </a:ext>
            </a:extLst>
          </p:cNvPr>
          <p:cNvSpPr>
            <a:spLocks noGrp="1"/>
          </p:cNvSpPr>
          <p:nvPr>
            <p:ph idx="1"/>
          </p:nvPr>
        </p:nvSpPr>
        <p:spPr>
          <a:xfrm>
            <a:off x="701040" y="1584960"/>
            <a:ext cx="5740400" cy="4246880"/>
          </a:xfrm>
        </p:spPr>
        <p:txBody>
          <a:bodyPr>
            <a:normAutofit lnSpcReduction="10000"/>
          </a:bodyPr>
          <a:lstStyle/>
          <a:p>
            <a:pPr marL="0" indent="0">
              <a:buNone/>
            </a:pPr>
            <a:r>
              <a:rPr lang="nl-NL" sz="2000" b="1" dirty="0">
                <a:solidFill>
                  <a:schemeClr val="bg1"/>
                </a:solidFill>
              </a:rPr>
              <a:t>Bij allergische aandoeningen :</a:t>
            </a:r>
          </a:p>
          <a:p>
            <a:r>
              <a:rPr lang="nl-NL" sz="2000" dirty="0">
                <a:solidFill>
                  <a:schemeClr val="bg1"/>
                </a:solidFill>
              </a:rPr>
              <a:t>De huidpriktest</a:t>
            </a:r>
          </a:p>
          <a:p>
            <a:r>
              <a:rPr lang="nl-NL" sz="2000" dirty="0" err="1">
                <a:solidFill>
                  <a:schemeClr val="bg1"/>
                </a:solidFill>
              </a:rPr>
              <a:t>Intracutaantest</a:t>
            </a:r>
            <a:endParaRPr lang="nl-NL" sz="2000" dirty="0">
              <a:solidFill>
                <a:schemeClr val="bg1"/>
              </a:solidFill>
            </a:endParaRPr>
          </a:p>
          <a:p>
            <a:endParaRPr lang="nl-NL" sz="2000" dirty="0">
              <a:solidFill>
                <a:schemeClr val="bg1"/>
              </a:solidFill>
            </a:endParaRPr>
          </a:p>
          <a:p>
            <a:pPr marL="0" indent="0">
              <a:buNone/>
            </a:pPr>
            <a:r>
              <a:rPr lang="nl-NL" sz="2000" b="1" dirty="0">
                <a:solidFill>
                  <a:schemeClr val="bg1"/>
                </a:solidFill>
              </a:rPr>
              <a:t>Informatie patiënt</a:t>
            </a:r>
          </a:p>
          <a:p>
            <a:r>
              <a:rPr lang="nl-NL" sz="2000" dirty="0">
                <a:solidFill>
                  <a:schemeClr val="bg1"/>
                </a:solidFill>
              </a:rPr>
              <a:t>Pijn / 20 - 30 minuten wachten / wanneer uitslag</a:t>
            </a:r>
          </a:p>
          <a:p>
            <a:pPr marL="0" indent="0">
              <a:buNone/>
            </a:pPr>
            <a:endParaRPr lang="nl-NL" sz="2000" dirty="0">
              <a:solidFill>
                <a:schemeClr val="bg1"/>
              </a:solidFill>
            </a:endParaRPr>
          </a:p>
          <a:p>
            <a:pPr marL="0" indent="0">
              <a:buNone/>
            </a:pPr>
            <a:r>
              <a:rPr lang="nl-NL" sz="2000" b="1" dirty="0">
                <a:solidFill>
                  <a:schemeClr val="bg1"/>
                </a:solidFill>
              </a:rPr>
              <a:t>Uitvoering</a:t>
            </a:r>
          </a:p>
          <a:p>
            <a:r>
              <a:rPr lang="nl-NL" sz="2000" dirty="0">
                <a:solidFill>
                  <a:schemeClr val="bg1"/>
                </a:solidFill>
              </a:rPr>
              <a:t>Epinefrine (adrenaline) en </a:t>
            </a:r>
            <a:r>
              <a:rPr lang="nl-NL" sz="2000" dirty="0" err="1">
                <a:solidFill>
                  <a:schemeClr val="bg1"/>
                </a:solidFill>
              </a:rPr>
              <a:t>clemastine</a:t>
            </a:r>
            <a:endParaRPr lang="nl-NL" sz="2000" dirty="0">
              <a:solidFill>
                <a:schemeClr val="bg1"/>
              </a:solidFill>
            </a:endParaRPr>
          </a:p>
          <a:p>
            <a:r>
              <a:rPr lang="nl-NL" sz="2000" dirty="0">
                <a:solidFill>
                  <a:schemeClr val="bg1"/>
                </a:solidFill>
              </a:rPr>
              <a:t>Controleer houdbaarheidsdatum testoplossingen</a:t>
            </a:r>
          </a:p>
          <a:p>
            <a:pPr marL="0" indent="0">
              <a:buNone/>
            </a:pPr>
            <a:r>
              <a:rPr lang="nl-NL" sz="1200" dirty="0">
                <a:solidFill>
                  <a:schemeClr val="bg1"/>
                </a:solidFill>
              </a:rPr>
              <a:t>(huidpriktesten)</a:t>
            </a:r>
          </a:p>
        </p:txBody>
      </p:sp>
      <p:pic>
        <p:nvPicPr>
          <p:cNvPr id="4" name="Afbeelding 3">
            <a:extLst>
              <a:ext uri="{FF2B5EF4-FFF2-40B4-BE49-F238E27FC236}">
                <a16:creationId xmlns:a16="http://schemas.microsoft.com/office/drawing/2014/main" id="{B4D88BE1-6FCF-48A9-8520-B41277C669B4}"/>
              </a:ext>
            </a:extLst>
          </p:cNvPr>
          <p:cNvPicPr>
            <a:picLocks noChangeAspect="1"/>
          </p:cNvPicPr>
          <p:nvPr/>
        </p:nvPicPr>
        <p:blipFill>
          <a:blip r:embed="rId2"/>
          <a:stretch>
            <a:fillRect/>
          </a:stretch>
        </p:blipFill>
        <p:spPr>
          <a:xfrm>
            <a:off x="7174971" y="365760"/>
            <a:ext cx="4175029" cy="2788920"/>
          </a:xfrm>
          <a:prstGeom prst="rect">
            <a:avLst/>
          </a:prstGeom>
        </p:spPr>
      </p:pic>
      <p:pic>
        <p:nvPicPr>
          <p:cNvPr id="5" name="Afbeelding 4">
            <a:extLst>
              <a:ext uri="{FF2B5EF4-FFF2-40B4-BE49-F238E27FC236}">
                <a16:creationId xmlns:a16="http://schemas.microsoft.com/office/drawing/2014/main" id="{9D3DC6FF-995F-4F76-B4EC-678A98BF2A02}"/>
              </a:ext>
            </a:extLst>
          </p:cNvPr>
          <p:cNvPicPr>
            <a:picLocks noChangeAspect="1"/>
          </p:cNvPicPr>
          <p:nvPr/>
        </p:nvPicPr>
        <p:blipFill>
          <a:blip r:embed="rId3"/>
          <a:stretch>
            <a:fillRect/>
          </a:stretch>
        </p:blipFill>
        <p:spPr>
          <a:xfrm>
            <a:off x="7092020" y="3451761"/>
            <a:ext cx="4502185" cy="2532479"/>
          </a:xfrm>
          <a:prstGeom prst="rect">
            <a:avLst/>
          </a:prstGeom>
        </p:spPr>
      </p:pic>
    </p:spTree>
    <p:extLst>
      <p:ext uri="{BB962C8B-B14F-4D97-AF65-F5344CB8AC3E}">
        <p14:creationId xmlns:p14="http://schemas.microsoft.com/office/powerpoint/2010/main" val="19902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E8E4C-1F43-4244-91BE-F9D8AC8592E7}"/>
              </a:ext>
            </a:extLst>
          </p:cNvPr>
          <p:cNvSpPr>
            <a:spLocks noGrp="1"/>
          </p:cNvSpPr>
          <p:nvPr>
            <p:ph type="title"/>
          </p:nvPr>
        </p:nvSpPr>
        <p:spPr/>
        <p:txBody>
          <a:bodyPr>
            <a:normAutofit/>
          </a:bodyPr>
          <a:lstStyle/>
          <a:p>
            <a:r>
              <a:rPr lang="nl-NL" sz="4000" dirty="0">
                <a:solidFill>
                  <a:srgbClr val="0070C0"/>
                </a:solidFill>
                <a:latin typeface="+mn-lt"/>
              </a:rPr>
              <a:t>Film: Allergietest: huidpriktest bij allergie</a:t>
            </a:r>
          </a:p>
        </p:txBody>
      </p:sp>
      <p:pic>
        <p:nvPicPr>
          <p:cNvPr id="4" name="Onlinemedia 3" title="Allergietest: huidpriktest bij allergie">
            <a:hlinkClick r:id="" action="ppaction://media"/>
            <a:extLst>
              <a:ext uri="{FF2B5EF4-FFF2-40B4-BE49-F238E27FC236}">
                <a16:creationId xmlns:a16="http://schemas.microsoft.com/office/drawing/2014/main" id="{FEC1C3DB-1C6F-4E60-AE40-FF80683011F7}"/>
              </a:ext>
            </a:extLst>
          </p:cNvPr>
          <p:cNvPicPr>
            <a:picLocks noGrp="1" noRot="1" noChangeAspect="1"/>
          </p:cNvPicPr>
          <p:nvPr>
            <p:ph idx="1"/>
            <a:videoFile r:link="rId1"/>
          </p:nvPr>
        </p:nvPicPr>
        <p:blipFill>
          <a:blip r:embed="rId3"/>
          <a:stretch>
            <a:fillRect/>
          </a:stretch>
        </p:blipFill>
        <p:spPr>
          <a:xfrm>
            <a:off x="972318" y="1526783"/>
            <a:ext cx="9229920" cy="5215258"/>
          </a:xfrm>
          <a:prstGeom prst="rect">
            <a:avLst/>
          </a:prstGeom>
        </p:spPr>
      </p:pic>
    </p:spTree>
    <p:extLst>
      <p:ext uri="{BB962C8B-B14F-4D97-AF65-F5344CB8AC3E}">
        <p14:creationId xmlns:p14="http://schemas.microsoft.com/office/powerpoint/2010/main" val="58452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7320B6-6C19-44DE-91DC-C25246AA6072}"/>
              </a:ext>
            </a:extLst>
          </p:cNvPr>
          <p:cNvSpPr>
            <a:spLocks noGrp="1"/>
          </p:cNvSpPr>
          <p:nvPr>
            <p:ph type="title"/>
          </p:nvPr>
        </p:nvSpPr>
        <p:spPr>
          <a:xfrm>
            <a:off x="838200" y="365760"/>
            <a:ext cx="10515600" cy="1325563"/>
          </a:xfrm>
        </p:spPr>
        <p:txBody>
          <a:bodyPr>
            <a:normAutofit/>
          </a:bodyPr>
          <a:lstStyle/>
          <a:p>
            <a:r>
              <a:rPr lang="nl-NL" dirty="0">
                <a:solidFill>
                  <a:schemeClr val="bg1"/>
                </a:solidFill>
              </a:rPr>
              <a:t>Allergietesten: Huidprik test (skin </a:t>
            </a:r>
            <a:r>
              <a:rPr lang="nl-NL" dirty="0" err="1">
                <a:solidFill>
                  <a:schemeClr val="bg1"/>
                </a:solidFill>
              </a:rPr>
              <a:t>prick</a:t>
            </a:r>
            <a:r>
              <a:rPr lang="nl-NL" dirty="0">
                <a:solidFill>
                  <a:schemeClr val="bg1"/>
                </a:solidFill>
              </a:rPr>
              <a:t> test)</a:t>
            </a:r>
            <a:br>
              <a:rPr lang="nl-NL" dirty="0">
                <a:solidFill>
                  <a:schemeClr val="bg1"/>
                </a:solidFill>
              </a:rPr>
            </a:br>
            <a:endParaRPr lang="nl-NL" dirty="0">
              <a:solidFill>
                <a:schemeClr val="bg1"/>
              </a:solidFill>
            </a:endParaRPr>
          </a:p>
        </p:txBody>
      </p:sp>
      <p:pic>
        <p:nvPicPr>
          <p:cNvPr id="4" name="Afbeelding 3">
            <a:extLst>
              <a:ext uri="{FF2B5EF4-FFF2-40B4-BE49-F238E27FC236}">
                <a16:creationId xmlns:a16="http://schemas.microsoft.com/office/drawing/2014/main" id="{AA08333F-3DB0-4935-B607-4F6E3E404F80}"/>
              </a:ext>
            </a:extLst>
          </p:cNvPr>
          <p:cNvPicPr>
            <a:picLocks noChangeAspect="1"/>
          </p:cNvPicPr>
          <p:nvPr/>
        </p:nvPicPr>
        <p:blipFill rotWithShape="1">
          <a:blip r:embed="rId3"/>
          <a:srcRect l="6712" r="6929" b="-1"/>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4A4D193E-4EBC-4537-8107-158F0256E7F5}"/>
              </a:ext>
            </a:extLst>
          </p:cNvPr>
          <p:cNvSpPr>
            <a:spLocks noGrp="1"/>
          </p:cNvSpPr>
          <p:nvPr>
            <p:ph idx="1"/>
          </p:nvPr>
        </p:nvSpPr>
        <p:spPr>
          <a:xfrm>
            <a:off x="6233670" y="2276856"/>
            <a:ext cx="5531610" cy="3900107"/>
          </a:xfrm>
        </p:spPr>
        <p:txBody>
          <a:bodyPr anchor="ctr">
            <a:noAutofit/>
          </a:bodyPr>
          <a:lstStyle/>
          <a:p>
            <a:pPr marL="0" indent="0">
              <a:buNone/>
            </a:pPr>
            <a:r>
              <a:rPr lang="nl-NL" sz="2400" b="1" dirty="0" err="1"/>
              <a:t>Huidpriktetst</a:t>
            </a:r>
            <a:endParaRPr lang="nl-NL" sz="2400" b="1" dirty="0"/>
          </a:p>
          <a:p>
            <a:pPr marL="0" indent="0">
              <a:buNone/>
            </a:pPr>
            <a:r>
              <a:rPr lang="nl-NL" sz="2400" dirty="0"/>
              <a:t>Bij deze huidpriktest wordt een druppel vloeistof op de huid van je onderarm gelegd die een allergeen bevat, bijvoorbeeld graspollen of huisstofmijt of van bepaalde voedingsmiddelen. </a:t>
            </a:r>
          </a:p>
          <a:p>
            <a:pPr marL="0" indent="0">
              <a:buNone/>
            </a:pPr>
            <a:endParaRPr lang="nl-NL" sz="2400" dirty="0"/>
          </a:p>
          <a:p>
            <a:pPr marL="0" indent="0">
              <a:buNone/>
            </a:pPr>
            <a:r>
              <a:rPr lang="nl-NL" sz="2400" dirty="0"/>
              <a:t>Met een klein naaldje wordt een heel klein beetje vloeistof door de huid geprikt</a:t>
            </a:r>
            <a:r>
              <a:rPr lang="nl-NL" sz="2000" dirty="0"/>
              <a:t>. </a:t>
            </a:r>
          </a:p>
        </p:txBody>
      </p:sp>
    </p:spTree>
    <p:extLst>
      <p:ext uri="{BB962C8B-B14F-4D97-AF65-F5344CB8AC3E}">
        <p14:creationId xmlns:p14="http://schemas.microsoft.com/office/powerpoint/2010/main" val="65463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7320B6-6C19-44DE-91DC-C25246AA6072}"/>
              </a:ext>
            </a:extLst>
          </p:cNvPr>
          <p:cNvSpPr>
            <a:spLocks noGrp="1"/>
          </p:cNvSpPr>
          <p:nvPr>
            <p:ph type="title"/>
          </p:nvPr>
        </p:nvSpPr>
        <p:spPr>
          <a:xfrm>
            <a:off x="838200" y="585216"/>
            <a:ext cx="10515600" cy="1325563"/>
          </a:xfrm>
        </p:spPr>
        <p:txBody>
          <a:bodyPr>
            <a:normAutofit/>
          </a:bodyPr>
          <a:lstStyle/>
          <a:p>
            <a:r>
              <a:rPr lang="nl-NL" dirty="0">
                <a:solidFill>
                  <a:schemeClr val="bg1"/>
                </a:solidFill>
              </a:rPr>
              <a:t>Uitvoering test</a:t>
            </a:r>
          </a:p>
        </p:txBody>
      </p:sp>
      <p:pic>
        <p:nvPicPr>
          <p:cNvPr id="4" name="Afbeelding 3">
            <a:extLst>
              <a:ext uri="{FF2B5EF4-FFF2-40B4-BE49-F238E27FC236}">
                <a16:creationId xmlns:a16="http://schemas.microsoft.com/office/drawing/2014/main" id="{3EC3FB07-395E-4C83-B96E-10CF318C6FA6}"/>
              </a:ext>
            </a:extLst>
          </p:cNvPr>
          <p:cNvPicPr>
            <a:picLocks noChangeAspect="1"/>
          </p:cNvPicPr>
          <p:nvPr/>
        </p:nvPicPr>
        <p:blipFill rotWithShape="1">
          <a:blip r:embed="rId3"/>
          <a:srcRect t="20675" r="3" b="2354"/>
          <a:stretch/>
        </p:blipFill>
        <p:spPr>
          <a:xfrm>
            <a:off x="625491" y="2411702"/>
            <a:ext cx="3247868" cy="1906254"/>
          </a:xfrm>
          <a:prstGeom prst="rect">
            <a:avLst/>
          </a:prstGeom>
        </p:spPr>
      </p:pic>
      <p:sp>
        <p:nvSpPr>
          <p:cNvPr id="3" name="Tijdelijke aanduiding voor inhoud 2">
            <a:extLst>
              <a:ext uri="{FF2B5EF4-FFF2-40B4-BE49-F238E27FC236}">
                <a16:creationId xmlns:a16="http://schemas.microsoft.com/office/drawing/2014/main" id="{4A4D193E-4EBC-4537-8107-158F0256E7F5}"/>
              </a:ext>
            </a:extLst>
          </p:cNvPr>
          <p:cNvSpPr>
            <a:spLocks noGrp="1"/>
          </p:cNvSpPr>
          <p:nvPr>
            <p:ph idx="1"/>
          </p:nvPr>
        </p:nvSpPr>
        <p:spPr>
          <a:xfrm>
            <a:off x="4438436" y="2148524"/>
            <a:ext cx="7479586" cy="4601597"/>
          </a:xfrm>
        </p:spPr>
        <p:txBody>
          <a:bodyPr anchor="ctr">
            <a:normAutofit fontScale="92500" lnSpcReduction="10000"/>
          </a:bodyPr>
          <a:lstStyle/>
          <a:p>
            <a:pPr marL="0" indent="0">
              <a:buNone/>
            </a:pPr>
            <a:r>
              <a:rPr lang="nl-NL" sz="2000" b="1" dirty="0"/>
              <a:t>Geneesmiddelen kunnen de testuitslag beïnvloeden:</a:t>
            </a:r>
          </a:p>
          <a:p>
            <a:r>
              <a:rPr lang="nl-NL" sz="2000" dirty="0"/>
              <a:t>tijdig stoppen kort en langwerkende antihistaminica</a:t>
            </a:r>
          </a:p>
          <a:p>
            <a:r>
              <a:rPr lang="nl-NL" sz="2000" dirty="0"/>
              <a:t>orale corticosteroïden</a:t>
            </a:r>
          </a:p>
          <a:p>
            <a:r>
              <a:rPr lang="nl-NL" sz="2000" dirty="0"/>
              <a:t>een antidepressivum </a:t>
            </a:r>
          </a:p>
          <a:p>
            <a:endParaRPr lang="nl-NL" sz="2000" dirty="0"/>
          </a:p>
          <a:p>
            <a:pPr marL="0" indent="0">
              <a:buNone/>
            </a:pPr>
            <a:r>
              <a:rPr lang="nl-NL" sz="2000" b="1" dirty="0"/>
              <a:t>Uitvoering test</a:t>
            </a:r>
          </a:p>
          <a:p>
            <a:pPr marL="0" indent="0">
              <a:buNone/>
            </a:pPr>
            <a:r>
              <a:rPr lang="nl-NL" sz="2000" dirty="0"/>
              <a:t>De uitslag wordt vergeleken met 2 controleprikken:</a:t>
            </a:r>
          </a:p>
          <a:p>
            <a:pPr marL="0" indent="0">
              <a:buNone/>
            </a:pPr>
            <a:r>
              <a:rPr lang="nl-NL" sz="2000" dirty="0"/>
              <a:t>1. met alleen de oplosvloeistof van het allergeen zonder het allergeen: </a:t>
            </a:r>
            <a:r>
              <a:rPr lang="nl-NL" sz="2000" dirty="0">
                <a:highlight>
                  <a:srgbClr val="FFFF00"/>
                </a:highlight>
              </a:rPr>
              <a:t>de negatieve controle;</a:t>
            </a:r>
          </a:p>
          <a:p>
            <a:pPr marL="0" indent="0">
              <a:buNone/>
            </a:pPr>
            <a:r>
              <a:rPr lang="nl-NL" sz="2000" dirty="0"/>
              <a:t>2. met een histamineoplossing: </a:t>
            </a:r>
            <a:r>
              <a:rPr lang="nl-NL" sz="2000" dirty="0">
                <a:highlight>
                  <a:srgbClr val="FFFF00"/>
                </a:highlight>
              </a:rPr>
              <a:t>de positieve controle</a:t>
            </a:r>
            <a:r>
              <a:rPr lang="nl-NL" sz="2000" dirty="0"/>
              <a:t>. </a:t>
            </a:r>
          </a:p>
          <a:p>
            <a:pPr marL="0" indent="0">
              <a:buNone/>
            </a:pPr>
            <a:endParaRPr lang="nl-NL" sz="2000" dirty="0"/>
          </a:p>
          <a:p>
            <a:pPr marL="0" indent="0">
              <a:buNone/>
            </a:pPr>
            <a:r>
              <a:rPr lang="nl-NL" sz="2000" dirty="0"/>
              <a:t>Lees de test na 20 minuten af.; kwaddel? Positief 3 mm of &gt; groter dan de controle vloeistof</a:t>
            </a:r>
          </a:p>
          <a:p>
            <a:pPr marL="0" indent="0">
              <a:buNone/>
            </a:pPr>
            <a:endParaRPr lang="nl-NL" sz="1200" dirty="0"/>
          </a:p>
        </p:txBody>
      </p:sp>
      <p:pic>
        <p:nvPicPr>
          <p:cNvPr id="5" name="Afbeelding 4">
            <a:extLst>
              <a:ext uri="{FF2B5EF4-FFF2-40B4-BE49-F238E27FC236}">
                <a16:creationId xmlns:a16="http://schemas.microsoft.com/office/drawing/2014/main" id="{D7A3510F-4D00-4284-9306-1616B79F25ED}"/>
              </a:ext>
            </a:extLst>
          </p:cNvPr>
          <p:cNvPicPr>
            <a:picLocks noChangeAspect="1"/>
          </p:cNvPicPr>
          <p:nvPr/>
        </p:nvPicPr>
        <p:blipFill>
          <a:blip r:embed="rId4"/>
          <a:stretch>
            <a:fillRect/>
          </a:stretch>
        </p:blipFill>
        <p:spPr>
          <a:xfrm>
            <a:off x="742616" y="4604086"/>
            <a:ext cx="3130742" cy="2063841"/>
          </a:xfrm>
          <a:prstGeom prst="rect">
            <a:avLst/>
          </a:prstGeom>
        </p:spPr>
      </p:pic>
    </p:spTree>
    <p:extLst>
      <p:ext uri="{BB962C8B-B14F-4D97-AF65-F5344CB8AC3E}">
        <p14:creationId xmlns:p14="http://schemas.microsoft.com/office/powerpoint/2010/main" val="307427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7320B6-6C19-44DE-91DC-C25246AA6072}"/>
              </a:ext>
            </a:extLst>
          </p:cNvPr>
          <p:cNvSpPr>
            <a:spLocks noGrp="1"/>
          </p:cNvSpPr>
          <p:nvPr>
            <p:ph type="title"/>
          </p:nvPr>
        </p:nvSpPr>
        <p:spPr>
          <a:xfrm>
            <a:off x="1156851" y="637762"/>
            <a:ext cx="9888496" cy="900131"/>
          </a:xfrm>
        </p:spPr>
        <p:txBody>
          <a:bodyPr anchor="t">
            <a:normAutofit/>
          </a:bodyPr>
          <a:lstStyle/>
          <a:p>
            <a:r>
              <a:rPr lang="nl-NL" sz="4000">
                <a:solidFill>
                  <a:schemeClr val="bg1"/>
                </a:solidFill>
              </a:rPr>
              <a:t>Allergietesten: intracutaantest</a:t>
            </a:r>
          </a:p>
        </p:txBody>
      </p:sp>
      <p:sp>
        <p:nvSpPr>
          <p:cNvPr id="23" name="Rectangle 22">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A4D193E-4EBC-4537-8107-158F0256E7F5}"/>
              </a:ext>
            </a:extLst>
          </p:cNvPr>
          <p:cNvSpPr>
            <a:spLocks noGrp="1"/>
          </p:cNvSpPr>
          <p:nvPr>
            <p:ph idx="1"/>
          </p:nvPr>
        </p:nvSpPr>
        <p:spPr>
          <a:xfrm>
            <a:off x="1155548" y="2217343"/>
            <a:ext cx="9880893" cy="3959619"/>
          </a:xfrm>
        </p:spPr>
        <p:txBody>
          <a:bodyPr>
            <a:normAutofit/>
          </a:bodyPr>
          <a:lstStyle/>
          <a:p>
            <a:pPr marL="0" indent="0">
              <a:buNone/>
            </a:pPr>
            <a:r>
              <a:rPr lang="nl-NL" sz="2400" dirty="0"/>
              <a:t>Bij een </a:t>
            </a:r>
            <a:r>
              <a:rPr lang="nl-NL" sz="2400" b="1" dirty="0"/>
              <a:t>intracutaan test</a:t>
            </a:r>
            <a:r>
              <a:rPr lang="nl-NL" sz="2400" dirty="0"/>
              <a:t> gaat het om stoffen die u via de luchtwegen of voedsel in uw lichaam krijgt. </a:t>
            </a:r>
          </a:p>
          <a:p>
            <a:pPr marL="0" indent="0">
              <a:buNone/>
            </a:pPr>
            <a:endParaRPr lang="nl-NL" sz="2400" dirty="0"/>
          </a:p>
          <a:p>
            <a:pPr marL="0" indent="0">
              <a:buNone/>
            </a:pPr>
            <a:r>
              <a:rPr lang="nl-NL" sz="2400" dirty="0">
                <a:highlight>
                  <a:srgbClr val="FFFF00"/>
                </a:highlight>
              </a:rPr>
              <a:t>In de huid) wordt een kleine hoeveelheid (0,1 ml) allergeenvloeistof met een dunne naald in de huid gespoten. </a:t>
            </a:r>
            <a:r>
              <a:rPr lang="nl-NL" sz="2400" dirty="0"/>
              <a:t>Meestal gebeurt dit op de rug. Deze test is </a:t>
            </a:r>
            <a:r>
              <a:rPr lang="nl-NL" sz="2400" dirty="0">
                <a:highlight>
                  <a:srgbClr val="FFFF00"/>
                </a:highlight>
              </a:rPr>
              <a:t>iets gevoeliger en nauwkeuriger dan de Skin Prick Test, </a:t>
            </a:r>
            <a:r>
              <a:rPr lang="nl-NL" sz="2400" dirty="0"/>
              <a:t>maar de reactie die ontstaat, is dezelfde: een bultje, roodheid en jeuk van de huid. Het onderzoek duurt ongeveer een half uur. Let wel op, de reactie houdt over het algemeen langer aan dan bij de huidpriktest.</a:t>
            </a:r>
          </a:p>
          <a:p>
            <a:pPr marL="0" indent="0">
              <a:buNone/>
            </a:pPr>
            <a:endParaRPr lang="nl-NL" sz="2400" dirty="0"/>
          </a:p>
        </p:txBody>
      </p:sp>
    </p:spTree>
    <p:extLst>
      <p:ext uri="{BB962C8B-B14F-4D97-AF65-F5344CB8AC3E}">
        <p14:creationId xmlns:p14="http://schemas.microsoft.com/office/powerpoint/2010/main" val="3172960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7320B6-6C19-44DE-91DC-C25246AA6072}"/>
              </a:ext>
            </a:extLst>
          </p:cNvPr>
          <p:cNvSpPr>
            <a:spLocks noGrp="1"/>
          </p:cNvSpPr>
          <p:nvPr>
            <p:ph type="title"/>
          </p:nvPr>
        </p:nvSpPr>
        <p:spPr>
          <a:xfrm>
            <a:off x="838200" y="365760"/>
            <a:ext cx="10515600" cy="1325563"/>
          </a:xfrm>
        </p:spPr>
        <p:txBody>
          <a:bodyPr>
            <a:normAutofit/>
          </a:bodyPr>
          <a:lstStyle/>
          <a:p>
            <a:r>
              <a:rPr lang="nl-NL" dirty="0">
                <a:solidFill>
                  <a:schemeClr val="bg1"/>
                </a:solidFill>
              </a:rPr>
              <a:t>Allergietesten: bloedtest (Rast-test)</a:t>
            </a:r>
          </a:p>
        </p:txBody>
      </p:sp>
      <p:pic>
        <p:nvPicPr>
          <p:cNvPr id="4" name="Afbeelding 3">
            <a:extLst>
              <a:ext uri="{FF2B5EF4-FFF2-40B4-BE49-F238E27FC236}">
                <a16:creationId xmlns:a16="http://schemas.microsoft.com/office/drawing/2014/main" id="{D8B7CAF0-A179-4D2B-BBA3-5873C56CF851}"/>
              </a:ext>
            </a:extLst>
          </p:cNvPr>
          <p:cNvPicPr>
            <a:picLocks noChangeAspect="1"/>
          </p:cNvPicPr>
          <p:nvPr/>
        </p:nvPicPr>
        <p:blipFill rotWithShape="1">
          <a:blip r:embed="rId2"/>
          <a:srcRect b="6327"/>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4A4D193E-4EBC-4537-8107-158F0256E7F5}"/>
              </a:ext>
            </a:extLst>
          </p:cNvPr>
          <p:cNvSpPr>
            <a:spLocks noGrp="1"/>
          </p:cNvSpPr>
          <p:nvPr>
            <p:ph idx="1"/>
          </p:nvPr>
        </p:nvSpPr>
        <p:spPr>
          <a:xfrm>
            <a:off x="6335270" y="2276857"/>
            <a:ext cx="5015484" cy="3900106"/>
          </a:xfrm>
        </p:spPr>
        <p:txBody>
          <a:bodyPr anchor="ctr">
            <a:normAutofit fontScale="92500" lnSpcReduction="10000"/>
          </a:bodyPr>
          <a:lstStyle/>
          <a:p>
            <a:pPr marL="0" indent="0">
              <a:buNone/>
            </a:pPr>
            <a:r>
              <a:rPr lang="nl-NL" sz="2000" b="1" dirty="0"/>
              <a:t>Bloedtest (RAST-test) </a:t>
            </a:r>
            <a:r>
              <a:rPr lang="nl-NL" sz="2000" dirty="0"/>
              <a:t>op</a:t>
            </a:r>
            <a:r>
              <a:rPr lang="nl-NL" sz="2000" b="1" dirty="0"/>
              <a:t> </a:t>
            </a:r>
            <a:r>
              <a:rPr lang="nl-NL" sz="2000" dirty="0"/>
              <a:t>specifiek </a:t>
            </a:r>
            <a:r>
              <a:rPr lang="nl-NL" sz="2000" dirty="0" err="1"/>
              <a:t>IgE</a:t>
            </a:r>
            <a:r>
              <a:rPr lang="nl-NL" sz="2000" dirty="0"/>
              <a:t>; Toegepast wanneer huidtesten niet mogelijk of niet doorslaggevend zijn. </a:t>
            </a:r>
          </a:p>
          <a:p>
            <a:pPr marL="0" indent="0">
              <a:buNone/>
            </a:pPr>
            <a:r>
              <a:rPr lang="nl-NL" sz="2000" dirty="0"/>
              <a:t>.De huisarts neemt bloed af en stuurt dit naar het (ziekenhuis)laboratorium. De laborant voegt de allergenen toe waar je waarschijnlijk allergisch voor bent. Ook voegt de laborant een radioactieve stof toe aan het bloed. Hiermee bepaalt de laborant de mate van de allergische reactie.</a:t>
            </a:r>
          </a:p>
          <a:p>
            <a:pPr marL="0" indent="0">
              <a:buNone/>
            </a:pPr>
            <a:endParaRPr lang="nl-NL" sz="1500" dirty="0"/>
          </a:p>
          <a:p>
            <a:pPr marL="0" indent="0">
              <a:buNone/>
            </a:pPr>
            <a:r>
              <a:rPr lang="nl-NL" sz="1500" dirty="0"/>
              <a:t>https://www.allergievoorlichting.nl/definities/rast-test</a:t>
            </a:r>
          </a:p>
          <a:p>
            <a:pPr marL="0" indent="0">
              <a:buNone/>
            </a:pPr>
            <a:r>
              <a:rPr lang="nl-NL" sz="1500" dirty="0"/>
              <a:t>https://www.ziekenhuis.nl/onderzoek-diagnose/a/allergietest/werking-allergietest/item27770</a:t>
            </a:r>
          </a:p>
        </p:txBody>
      </p:sp>
    </p:spTree>
    <p:extLst>
      <p:ext uri="{BB962C8B-B14F-4D97-AF65-F5344CB8AC3E}">
        <p14:creationId xmlns:p14="http://schemas.microsoft.com/office/powerpoint/2010/main" val="2119043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7320B6-6C19-44DE-91DC-C25246AA6072}"/>
              </a:ext>
            </a:extLst>
          </p:cNvPr>
          <p:cNvSpPr>
            <a:spLocks noGrp="1"/>
          </p:cNvSpPr>
          <p:nvPr>
            <p:ph type="title"/>
          </p:nvPr>
        </p:nvSpPr>
        <p:spPr>
          <a:xfrm>
            <a:off x="838200" y="365760"/>
            <a:ext cx="10515600" cy="1325563"/>
          </a:xfrm>
        </p:spPr>
        <p:txBody>
          <a:bodyPr>
            <a:normAutofit/>
          </a:bodyPr>
          <a:lstStyle/>
          <a:p>
            <a:r>
              <a:rPr lang="nl-NL" dirty="0">
                <a:solidFill>
                  <a:schemeClr val="bg1"/>
                </a:solidFill>
              </a:rPr>
              <a:t>Allergietesten: plakproef (</a:t>
            </a:r>
            <a:r>
              <a:rPr lang="nl-NL" dirty="0" err="1">
                <a:solidFill>
                  <a:schemeClr val="bg1"/>
                </a:solidFill>
              </a:rPr>
              <a:t>Epicutaantest</a:t>
            </a:r>
            <a:r>
              <a:rPr lang="nl-NL" dirty="0">
                <a:solidFill>
                  <a:schemeClr val="bg1"/>
                </a:solidFill>
              </a:rPr>
              <a:t> )</a:t>
            </a:r>
          </a:p>
        </p:txBody>
      </p:sp>
      <p:pic>
        <p:nvPicPr>
          <p:cNvPr id="4" name="Afbeelding 3">
            <a:extLst>
              <a:ext uri="{FF2B5EF4-FFF2-40B4-BE49-F238E27FC236}">
                <a16:creationId xmlns:a16="http://schemas.microsoft.com/office/drawing/2014/main" id="{8DF3EB72-81E8-483A-9230-02AC2FA14901}"/>
              </a:ext>
            </a:extLst>
          </p:cNvPr>
          <p:cNvPicPr>
            <a:picLocks noChangeAspect="1"/>
          </p:cNvPicPr>
          <p:nvPr/>
        </p:nvPicPr>
        <p:blipFill rotWithShape="1">
          <a:blip r:embed="rId2"/>
          <a:srcRect r="3677" b="2"/>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4A4D193E-4EBC-4537-8107-158F0256E7F5}"/>
              </a:ext>
            </a:extLst>
          </p:cNvPr>
          <p:cNvSpPr>
            <a:spLocks noGrp="1"/>
          </p:cNvSpPr>
          <p:nvPr>
            <p:ph idx="1"/>
          </p:nvPr>
        </p:nvSpPr>
        <p:spPr>
          <a:xfrm>
            <a:off x="6335270" y="2276857"/>
            <a:ext cx="5015484" cy="3900106"/>
          </a:xfrm>
        </p:spPr>
        <p:txBody>
          <a:bodyPr anchor="ctr">
            <a:normAutofit/>
          </a:bodyPr>
          <a:lstStyle/>
          <a:p>
            <a:pPr marL="0" indent="0">
              <a:buNone/>
            </a:pPr>
            <a:endParaRPr lang="nl-NL" sz="1900" b="1" dirty="0"/>
          </a:p>
          <a:p>
            <a:pPr marL="0" indent="0">
              <a:buNone/>
            </a:pPr>
            <a:r>
              <a:rPr lang="nl-NL" sz="1900" b="1" dirty="0"/>
              <a:t>Plakproef (</a:t>
            </a:r>
            <a:r>
              <a:rPr lang="nl-NL" sz="1900" b="1" dirty="0" err="1"/>
              <a:t>Epicutaantest</a:t>
            </a:r>
            <a:r>
              <a:rPr lang="nl-NL" sz="1900" b="1" dirty="0"/>
              <a:t>)</a:t>
            </a:r>
          </a:p>
          <a:p>
            <a:pPr marL="0" indent="0">
              <a:buNone/>
            </a:pPr>
            <a:r>
              <a:rPr lang="nl-NL" sz="1900" dirty="0"/>
              <a:t>Bij een </a:t>
            </a:r>
            <a:r>
              <a:rPr lang="nl-NL" sz="1900" dirty="0" err="1"/>
              <a:t>epicutaantest</a:t>
            </a:r>
            <a:r>
              <a:rPr lang="nl-NL" sz="1900" dirty="0"/>
              <a:t> gaat het om stoffen die met uw huid in aanraking komen. Wanneer je arts denkt dat er sprake kan zijn van een </a:t>
            </a:r>
            <a:r>
              <a:rPr lang="nl-NL" sz="1900" dirty="0">
                <a:solidFill>
                  <a:srgbClr val="FF0000"/>
                </a:solidFill>
              </a:rPr>
              <a:t>contactallergie,</a:t>
            </a:r>
            <a:r>
              <a:rPr lang="nl-NL" sz="1900" dirty="0"/>
              <a:t> kan hij of zij een plakproef doen. Bij dit onderzoek worden de ‘verdachte’ allergenen op de rug aangebracht met speciale pleisters die 48 uur op je huid moeten blijven zitten. Als nu blijkt dat je inderdaad allergisch bent, zal er een reactie op de bewuste plek ontstaan zoals roodheid, jeuk en soms zelfs blaren.</a:t>
            </a:r>
          </a:p>
          <a:p>
            <a:pPr marL="0" indent="0">
              <a:buNone/>
            </a:pPr>
            <a:endParaRPr lang="nl-NL" sz="1900" dirty="0"/>
          </a:p>
          <a:p>
            <a:pPr marL="0" indent="0">
              <a:buNone/>
            </a:pPr>
            <a:endParaRPr lang="nl-NL" sz="1900" dirty="0"/>
          </a:p>
        </p:txBody>
      </p:sp>
    </p:spTree>
    <p:extLst>
      <p:ext uri="{BB962C8B-B14F-4D97-AF65-F5344CB8AC3E}">
        <p14:creationId xmlns:p14="http://schemas.microsoft.com/office/powerpoint/2010/main" val="371075719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1179</Words>
  <Application>Microsoft Office PowerPoint</Application>
  <PresentationFormat>Breedbeeld</PresentationFormat>
  <Paragraphs>102</Paragraphs>
  <Slides>20</Slides>
  <Notes>3</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Calibri Light</vt:lpstr>
      <vt:lpstr>Kantoorthema</vt:lpstr>
      <vt:lpstr>Allergietesten</vt:lpstr>
      <vt:lpstr>Allergietesten  https://allesoverallergie.nl/algemeen/allergie-testen </vt:lpstr>
      <vt:lpstr>Allergietest</vt:lpstr>
      <vt:lpstr>Film: Allergietest: huidpriktest bij allergie</vt:lpstr>
      <vt:lpstr>Allergietesten: Huidprik test (skin prick test) </vt:lpstr>
      <vt:lpstr>Uitvoering test</vt:lpstr>
      <vt:lpstr>Allergietesten: intracutaantest</vt:lpstr>
      <vt:lpstr>Allergietesten: bloedtest (Rast-test)</vt:lpstr>
      <vt:lpstr>Allergietesten: plakproef (Epicutaantest )</vt:lpstr>
      <vt:lpstr>Allergietesten: provocatietest</vt:lpstr>
      <vt:lpstr>Allergische symptomen</vt:lpstr>
      <vt:lpstr>Allergische rhinitis:</vt:lpstr>
      <vt:lpstr>Van netelroos (galbulten urticaria) naar anafylaxis</vt:lpstr>
      <vt:lpstr>Complicaties/bijwerkingen bij een allergietest</vt:lpstr>
      <vt:lpstr>PowerPoint-presentatie</vt:lpstr>
      <vt:lpstr>PowerPoint-presentatie</vt:lpstr>
      <vt:lpstr>Behandel mogelijkheden allergie</vt:lpstr>
      <vt:lpstr>Kruisinfectie wat is dat?</vt:lpstr>
      <vt:lpstr>PowerPoint-presentatie</vt:lpstr>
      <vt:lpstr>link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Allergietesten</dc:title>
  <dc:creator>Bouke Cuperus</dc:creator>
  <cp:lastModifiedBy>Bouke Cuperus</cp:lastModifiedBy>
  <cp:revision>7</cp:revision>
  <dcterms:created xsi:type="dcterms:W3CDTF">2021-01-28T07:14:40Z</dcterms:created>
  <dcterms:modified xsi:type="dcterms:W3CDTF">2021-01-28T07:33:45Z</dcterms:modified>
</cp:coreProperties>
</file>